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61" r:id="rId5"/>
    <p:sldId id="262" r:id="rId6"/>
    <p:sldId id="263" r:id="rId7"/>
    <p:sldId id="264" r:id="rId8"/>
    <p:sldId id="265" r:id="rId9"/>
    <p:sldId id="266" r:id="rId10"/>
    <p:sldId id="267" r:id="rId11"/>
    <p:sldId id="268"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1257" autoAdjust="0"/>
  </p:normalViewPr>
  <p:slideViewPr>
    <p:cSldViewPr snapToGrid="0">
      <p:cViewPr varScale="1">
        <p:scale>
          <a:sx n="80" d="100"/>
          <a:sy n="80" d="100"/>
        </p:scale>
        <p:origin x="7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D3CA3-6609-49D7-A3F0-AE07C325C887}" type="datetimeFigureOut">
              <a:rPr lang="en-US" smtClean="0"/>
              <a:t>4/12/2021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950E6-3B87-4E46-BD05-4BA19A8EAAC8}" type="slidenum">
              <a:rPr lang="en-US" smtClean="0"/>
              <a:t>‹#›</a:t>
            </a:fld>
            <a:endParaRPr lang="en-US"/>
          </a:p>
        </p:txBody>
      </p:sp>
    </p:spTree>
    <p:extLst>
      <p:ext uri="{BB962C8B-B14F-4D97-AF65-F5344CB8AC3E}">
        <p14:creationId xmlns:p14="http://schemas.microsoft.com/office/powerpoint/2010/main" val="2086570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950E6-3B87-4E46-BD05-4BA19A8EAAC8}" type="slidenum">
              <a:rPr lang="en-US" smtClean="0"/>
              <a:t>3</a:t>
            </a:fld>
            <a:endParaRPr lang="en-US"/>
          </a:p>
        </p:txBody>
      </p:sp>
    </p:spTree>
    <p:extLst>
      <p:ext uri="{BB962C8B-B14F-4D97-AF65-F5344CB8AC3E}">
        <p14:creationId xmlns:p14="http://schemas.microsoft.com/office/powerpoint/2010/main" val="1600068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D77D7-DCC9-4DAA-8E8F-40882060D0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9B11BE-F022-4CAE-ABB4-7636B439B2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E58AEA-D25B-4CC0-9BF5-717F6EA1EBB1}"/>
              </a:ext>
            </a:extLst>
          </p:cNvPr>
          <p:cNvSpPr>
            <a:spLocks noGrp="1"/>
          </p:cNvSpPr>
          <p:nvPr>
            <p:ph type="dt" sz="half" idx="10"/>
          </p:nvPr>
        </p:nvSpPr>
        <p:spPr/>
        <p:txBody>
          <a:bodyPr/>
          <a:lstStyle/>
          <a:p>
            <a:fld id="{338BE13E-B984-45FE-AF00-2F61C20A79AB}" type="datetimeFigureOut">
              <a:rPr lang="en-US" smtClean="0"/>
              <a:t>4/12/2021</a:t>
            </a:fld>
            <a:endParaRPr lang="en-US"/>
          </a:p>
        </p:txBody>
      </p:sp>
      <p:sp>
        <p:nvSpPr>
          <p:cNvPr id="5" name="Footer Placeholder 4">
            <a:extLst>
              <a:ext uri="{FF2B5EF4-FFF2-40B4-BE49-F238E27FC236}">
                <a16:creationId xmlns:a16="http://schemas.microsoft.com/office/drawing/2014/main" id="{FB193263-5C54-4143-8B7D-19D50BB439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CAC6E-53C8-4857-BDED-41F5DB20113E}"/>
              </a:ext>
            </a:extLst>
          </p:cNvPr>
          <p:cNvSpPr>
            <a:spLocks noGrp="1"/>
          </p:cNvSpPr>
          <p:nvPr>
            <p:ph type="sldNum" sz="quarter" idx="12"/>
          </p:nvPr>
        </p:nvSpPr>
        <p:spPr/>
        <p:txBody>
          <a:bodyPr/>
          <a:lstStyle/>
          <a:p>
            <a:fld id="{E5CBAF5E-0B2F-4D82-B164-BA0B50A77B6F}" type="slidenum">
              <a:rPr lang="en-US" smtClean="0"/>
              <a:t>‹#›</a:t>
            </a:fld>
            <a:endParaRPr lang="en-US"/>
          </a:p>
        </p:txBody>
      </p:sp>
    </p:spTree>
    <p:extLst>
      <p:ext uri="{BB962C8B-B14F-4D97-AF65-F5344CB8AC3E}">
        <p14:creationId xmlns:p14="http://schemas.microsoft.com/office/powerpoint/2010/main" val="142819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2C0B1-DDAB-4325-B784-E297AFA58F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E583C0-12B1-4C18-9BCB-B92301E0A6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945D32-4BB7-4CC4-B573-6C968A13E22F}"/>
              </a:ext>
            </a:extLst>
          </p:cNvPr>
          <p:cNvSpPr>
            <a:spLocks noGrp="1"/>
          </p:cNvSpPr>
          <p:nvPr>
            <p:ph type="dt" sz="half" idx="10"/>
          </p:nvPr>
        </p:nvSpPr>
        <p:spPr/>
        <p:txBody>
          <a:bodyPr/>
          <a:lstStyle/>
          <a:p>
            <a:fld id="{338BE13E-B984-45FE-AF00-2F61C20A79AB}" type="datetimeFigureOut">
              <a:rPr lang="en-US" smtClean="0"/>
              <a:t>4/12/2021</a:t>
            </a:fld>
            <a:endParaRPr lang="en-US"/>
          </a:p>
        </p:txBody>
      </p:sp>
      <p:sp>
        <p:nvSpPr>
          <p:cNvPr id="5" name="Footer Placeholder 4">
            <a:extLst>
              <a:ext uri="{FF2B5EF4-FFF2-40B4-BE49-F238E27FC236}">
                <a16:creationId xmlns:a16="http://schemas.microsoft.com/office/drawing/2014/main" id="{E689FA5D-E1A0-49B8-901F-5735C2BE8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B72E9-9085-4789-804C-24B47EDCDED1}"/>
              </a:ext>
            </a:extLst>
          </p:cNvPr>
          <p:cNvSpPr>
            <a:spLocks noGrp="1"/>
          </p:cNvSpPr>
          <p:nvPr>
            <p:ph type="sldNum" sz="quarter" idx="12"/>
          </p:nvPr>
        </p:nvSpPr>
        <p:spPr/>
        <p:txBody>
          <a:bodyPr/>
          <a:lstStyle/>
          <a:p>
            <a:fld id="{E5CBAF5E-0B2F-4D82-B164-BA0B50A77B6F}" type="slidenum">
              <a:rPr lang="en-US" smtClean="0"/>
              <a:t>‹#›</a:t>
            </a:fld>
            <a:endParaRPr lang="en-US"/>
          </a:p>
        </p:txBody>
      </p:sp>
    </p:spTree>
    <p:extLst>
      <p:ext uri="{BB962C8B-B14F-4D97-AF65-F5344CB8AC3E}">
        <p14:creationId xmlns:p14="http://schemas.microsoft.com/office/powerpoint/2010/main" val="375326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513669-6C84-4A09-9E7D-E9C849B5A4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361691-C0D4-4504-8EEE-3344207C33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93634A-0629-42AD-8628-9D8FB7861FD9}"/>
              </a:ext>
            </a:extLst>
          </p:cNvPr>
          <p:cNvSpPr>
            <a:spLocks noGrp="1"/>
          </p:cNvSpPr>
          <p:nvPr>
            <p:ph type="dt" sz="half" idx="10"/>
          </p:nvPr>
        </p:nvSpPr>
        <p:spPr/>
        <p:txBody>
          <a:bodyPr/>
          <a:lstStyle/>
          <a:p>
            <a:fld id="{338BE13E-B984-45FE-AF00-2F61C20A79AB}" type="datetimeFigureOut">
              <a:rPr lang="en-US" smtClean="0"/>
              <a:t>4/12/2021</a:t>
            </a:fld>
            <a:endParaRPr lang="en-US"/>
          </a:p>
        </p:txBody>
      </p:sp>
      <p:sp>
        <p:nvSpPr>
          <p:cNvPr id="5" name="Footer Placeholder 4">
            <a:extLst>
              <a:ext uri="{FF2B5EF4-FFF2-40B4-BE49-F238E27FC236}">
                <a16:creationId xmlns:a16="http://schemas.microsoft.com/office/drawing/2014/main" id="{59FF3AFD-FF95-4B89-9A55-8939030B9D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66609-61B1-4CAB-A032-9C1351B3434F}"/>
              </a:ext>
            </a:extLst>
          </p:cNvPr>
          <p:cNvSpPr>
            <a:spLocks noGrp="1"/>
          </p:cNvSpPr>
          <p:nvPr>
            <p:ph type="sldNum" sz="quarter" idx="12"/>
          </p:nvPr>
        </p:nvSpPr>
        <p:spPr/>
        <p:txBody>
          <a:bodyPr/>
          <a:lstStyle/>
          <a:p>
            <a:fld id="{E5CBAF5E-0B2F-4D82-B164-BA0B50A77B6F}" type="slidenum">
              <a:rPr lang="en-US" smtClean="0"/>
              <a:t>‹#›</a:t>
            </a:fld>
            <a:endParaRPr lang="en-US"/>
          </a:p>
        </p:txBody>
      </p:sp>
    </p:spTree>
    <p:extLst>
      <p:ext uri="{BB962C8B-B14F-4D97-AF65-F5344CB8AC3E}">
        <p14:creationId xmlns:p14="http://schemas.microsoft.com/office/powerpoint/2010/main" val="1016981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A46AE-9F0A-4A23-854F-576639778D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FC911B-085D-4EDD-AA32-B6D18445F9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759A6A-C56F-4224-A6B2-054AA1E3B9EF}"/>
              </a:ext>
            </a:extLst>
          </p:cNvPr>
          <p:cNvSpPr>
            <a:spLocks noGrp="1"/>
          </p:cNvSpPr>
          <p:nvPr>
            <p:ph type="dt" sz="half" idx="10"/>
          </p:nvPr>
        </p:nvSpPr>
        <p:spPr/>
        <p:txBody>
          <a:bodyPr/>
          <a:lstStyle/>
          <a:p>
            <a:fld id="{338BE13E-B984-45FE-AF00-2F61C20A79AB}" type="datetimeFigureOut">
              <a:rPr lang="en-US" smtClean="0"/>
              <a:t>4/12/2021</a:t>
            </a:fld>
            <a:endParaRPr lang="en-US"/>
          </a:p>
        </p:txBody>
      </p:sp>
      <p:sp>
        <p:nvSpPr>
          <p:cNvPr id="5" name="Footer Placeholder 4">
            <a:extLst>
              <a:ext uri="{FF2B5EF4-FFF2-40B4-BE49-F238E27FC236}">
                <a16:creationId xmlns:a16="http://schemas.microsoft.com/office/drawing/2014/main" id="{51C50B6C-6CEC-42B4-B491-AB1E21DD2D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32F213-3E6F-4169-AAE5-C27B1A4521FA}"/>
              </a:ext>
            </a:extLst>
          </p:cNvPr>
          <p:cNvSpPr>
            <a:spLocks noGrp="1"/>
          </p:cNvSpPr>
          <p:nvPr>
            <p:ph type="sldNum" sz="quarter" idx="12"/>
          </p:nvPr>
        </p:nvSpPr>
        <p:spPr/>
        <p:txBody>
          <a:bodyPr/>
          <a:lstStyle/>
          <a:p>
            <a:fld id="{E5CBAF5E-0B2F-4D82-B164-BA0B50A77B6F}" type="slidenum">
              <a:rPr lang="en-US" smtClean="0"/>
              <a:t>‹#›</a:t>
            </a:fld>
            <a:endParaRPr lang="en-US"/>
          </a:p>
        </p:txBody>
      </p:sp>
    </p:spTree>
    <p:extLst>
      <p:ext uri="{BB962C8B-B14F-4D97-AF65-F5344CB8AC3E}">
        <p14:creationId xmlns:p14="http://schemas.microsoft.com/office/powerpoint/2010/main" val="3933193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B98CB-40FF-4A49-98B0-63B513FAB7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6AABBE-3EC0-4085-8679-ECAD843E3D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B573B0-32D3-4CCF-ACCA-F0900F219CC1}"/>
              </a:ext>
            </a:extLst>
          </p:cNvPr>
          <p:cNvSpPr>
            <a:spLocks noGrp="1"/>
          </p:cNvSpPr>
          <p:nvPr>
            <p:ph type="dt" sz="half" idx="10"/>
          </p:nvPr>
        </p:nvSpPr>
        <p:spPr/>
        <p:txBody>
          <a:bodyPr/>
          <a:lstStyle/>
          <a:p>
            <a:fld id="{338BE13E-B984-45FE-AF00-2F61C20A79AB}" type="datetimeFigureOut">
              <a:rPr lang="en-US" smtClean="0"/>
              <a:t>4/12/2021</a:t>
            </a:fld>
            <a:endParaRPr lang="en-US"/>
          </a:p>
        </p:txBody>
      </p:sp>
      <p:sp>
        <p:nvSpPr>
          <p:cNvPr id="5" name="Footer Placeholder 4">
            <a:extLst>
              <a:ext uri="{FF2B5EF4-FFF2-40B4-BE49-F238E27FC236}">
                <a16:creationId xmlns:a16="http://schemas.microsoft.com/office/drawing/2014/main" id="{35FE2A5E-8DCA-49A9-9820-2EE13FE5C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B1637-2AD8-4977-AD13-AB5DEDE260E7}"/>
              </a:ext>
            </a:extLst>
          </p:cNvPr>
          <p:cNvSpPr>
            <a:spLocks noGrp="1"/>
          </p:cNvSpPr>
          <p:nvPr>
            <p:ph type="sldNum" sz="quarter" idx="12"/>
          </p:nvPr>
        </p:nvSpPr>
        <p:spPr/>
        <p:txBody>
          <a:bodyPr/>
          <a:lstStyle/>
          <a:p>
            <a:fld id="{E5CBAF5E-0B2F-4D82-B164-BA0B50A77B6F}" type="slidenum">
              <a:rPr lang="en-US" smtClean="0"/>
              <a:t>‹#›</a:t>
            </a:fld>
            <a:endParaRPr lang="en-US"/>
          </a:p>
        </p:txBody>
      </p:sp>
    </p:spTree>
    <p:extLst>
      <p:ext uri="{BB962C8B-B14F-4D97-AF65-F5344CB8AC3E}">
        <p14:creationId xmlns:p14="http://schemas.microsoft.com/office/powerpoint/2010/main" val="2565327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6D63F-C529-4544-B419-43F112DB6A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1628F8-3E12-4765-90DE-F40B678463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58AA1C-ED42-4196-99D0-02694977C6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CED752-0BDB-469E-A9EA-5C129AC71325}"/>
              </a:ext>
            </a:extLst>
          </p:cNvPr>
          <p:cNvSpPr>
            <a:spLocks noGrp="1"/>
          </p:cNvSpPr>
          <p:nvPr>
            <p:ph type="dt" sz="half" idx="10"/>
          </p:nvPr>
        </p:nvSpPr>
        <p:spPr/>
        <p:txBody>
          <a:bodyPr/>
          <a:lstStyle/>
          <a:p>
            <a:fld id="{338BE13E-B984-45FE-AF00-2F61C20A79AB}" type="datetimeFigureOut">
              <a:rPr lang="en-US" smtClean="0"/>
              <a:t>4/12/2021</a:t>
            </a:fld>
            <a:endParaRPr lang="en-US"/>
          </a:p>
        </p:txBody>
      </p:sp>
      <p:sp>
        <p:nvSpPr>
          <p:cNvPr id="6" name="Footer Placeholder 5">
            <a:extLst>
              <a:ext uri="{FF2B5EF4-FFF2-40B4-BE49-F238E27FC236}">
                <a16:creationId xmlns:a16="http://schemas.microsoft.com/office/drawing/2014/main" id="{7ECFA1A1-F006-4EFE-8D12-BCAEBD12CB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74CD0E-C936-41C9-9AC3-34391C637769}"/>
              </a:ext>
            </a:extLst>
          </p:cNvPr>
          <p:cNvSpPr>
            <a:spLocks noGrp="1"/>
          </p:cNvSpPr>
          <p:nvPr>
            <p:ph type="sldNum" sz="quarter" idx="12"/>
          </p:nvPr>
        </p:nvSpPr>
        <p:spPr/>
        <p:txBody>
          <a:bodyPr/>
          <a:lstStyle/>
          <a:p>
            <a:fld id="{E5CBAF5E-0B2F-4D82-B164-BA0B50A77B6F}" type="slidenum">
              <a:rPr lang="en-US" smtClean="0"/>
              <a:t>‹#›</a:t>
            </a:fld>
            <a:endParaRPr lang="en-US"/>
          </a:p>
        </p:txBody>
      </p:sp>
    </p:spTree>
    <p:extLst>
      <p:ext uri="{BB962C8B-B14F-4D97-AF65-F5344CB8AC3E}">
        <p14:creationId xmlns:p14="http://schemas.microsoft.com/office/powerpoint/2010/main" val="1333422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042CF-87B3-445A-B20B-091D01F6A9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6EA5D8-35BA-409D-8FB9-A8E0F67572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D33EBC-1F10-461C-898B-AC567398C9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BCD49A-60B0-43DA-8622-AC4251A338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324CDD-50CB-4420-A207-3A4D2A9C83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D50645-199C-4F71-BC16-D5FD09CE9DD1}"/>
              </a:ext>
            </a:extLst>
          </p:cNvPr>
          <p:cNvSpPr>
            <a:spLocks noGrp="1"/>
          </p:cNvSpPr>
          <p:nvPr>
            <p:ph type="dt" sz="half" idx="10"/>
          </p:nvPr>
        </p:nvSpPr>
        <p:spPr/>
        <p:txBody>
          <a:bodyPr/>
          <a:lstStyle/>
          <a:p>
            <a:fld id="{338BE13E-B984-45FE-AF00-2F61C20A79AB}" type="datetimeFigureOut">
              <a:rPr lang="en-US" smtClean="0"/>
              <a:t>4/12/2021</a:t>
            </a:fld>
            <a:endParaRPr lang="en-US"/>
          </a:p>
        </p:txBody>
      </p:sp>
      <p:sp>
        <p:nvSpPr>
          <p:cNvPr id="8" name="Footer Placeholder 7">
            <a:extLst>
              <a:ext uri="{FF2B5EF4-FFF2-40B4-BE49-F238E27FC236}">
                <a16:creationId xmlns:a16="http://schemas.microsoft.com/office/drawing/2014/main" id="{9B2AA5A1-17A2-45AA-B4B3-7739F3D3E1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ACB9A4-B751-44DC-8DE2-6A6C78422B37}"/>
              </a:ext>
            </a:extLst>
          </p:cNvPr>
          <p:cNvSpPr>
            <a:spLocks noGrp="1"/>
          </p:cNvSpPr>
          <p:nvPr>
            <p:ph type="sldNum" sz="quarter" idx="12"/>
          </p:nvPr>
        </p:nvSpPr>
        <p:spPr/>
        <p:txBody>
          <a:bodyPr/>
          <a:lstStyle/>
          <a:p>
            <a:fld id="{E5CBAF5E-0B2F-4D82-B164-BA0B50A77B6F}" type="slidenum">
              <a:rPr lang="en-US" smtClean="0"/>
              <a:t>‹#›</a:t>
            </a:fld>
            <a:endParaRPr lang="en-US"/>
          </a:p>
        </p:txBody>
      </p:sp>
    </p:spTree>
    <p:extLst>
      <p:ext uri="{BB962C8B-B14F-4D97-AF65-F5344CB8AC3E}">
        <p14:creationId xmlns:p14="http://schemas.microsoft.com/office/powerpoint/2010/main" val="1473970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8CB8C-AB8F-4182-A7F7-FFA5515204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4BA969-AF15-4B7C-85FC-CE7E443960C2}"/>
              </a:ext>
            </a:extLst>
          </p:cNvPr>
          <p:cNvSpPr>
            <a:spLocks noGrp="1"/>
          </p:cNvSpPr>
          <p:nvPr>
            <p:ph type="dt" sz="half" idx="10"/>
          </p:nvPr>
        </p:nvSpPr>
        <p:spPr/>
        <p:txBody>
          <a:bodyPr/>
          <a:lstStyle/>
          <a:p>
            <a:fld id="{338BE13E-B984-45FE-AF00-2F61C20A79AB}" type="datetimeFigureOut">
              <a:rPr lang="en-US" smtClean="0"/>
              <a:t>4/12/2021</a:t>
            </a:fld>
            <a:endParaRPr lang="en-US"/>
          </a:p>
        </p:txBody>
      </p:sp>
      <p:sp>
        <p:nvSpPr>
          <p:cNvPr id="4" name="Footer Placeholder 3">
            <a:extLst>
              <a:ext uri="{FF2B5EF4-FFF2-40B4-BE49-F238E27FC236}">
                <a16:creationId xmlns:a16="http://schemas.microsoft.com/office/drawing/2014/main" id="{CAE52DD6-461A-4F98-BE55-D73992188D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76E382-5C30-4072-B945-502626AE5431}"/>
              </a:ext>
            </a:extLst>
          </p:cNvPr>
          <p:cNvSpPr>
            <a:spLocks noGrp="1"/>
          </p:cNvSpPr>
          <p:nvPr>
            <p:ph type="sldNum" sz="quarter" idx="12"/>
          </p:nvPr>
        </p:nvSpPr>
        <p:spPr/>
        <p:txBody>
          <a:bodyPr/>
          <a:lstStyle/>
          <a:p>
            <a:fld id="{E5CBAF5E-0B2F-4D82-B164-BA0B50A77B6F}" type="slidenum">
              <a:rPr lang="en-US" smtClean="0"/>
              <a:t>‹#›</a:t>
            </a:fld>
            <a:endParaRPr lang="en-US"/>
          </a:p>
        </p:txBody>
      </p:sp>
    </p:spTree>
    <p:extLst>
      <p:ext uri="{BB962C8B-B14F-4D97-AF65-F5344CB8AC3E}">
        <p14:creationId xmlns:p14="http://schemas.microsoft.com/office/powerpoint/2010/main" val="1745754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6E93C3-55BB-4765-B441-0BA64C4D690D}"/>
              </a:ext>
            </a:extLst>
          </p:cNvPr>
          <p:cNvSpPr>
            <a:spLocks noGrp="1"/>
          </p:cNvSpPr>
          <p:nvPr>
            <p:ph type="dt" sz="half" idx="10"/>
          </p:nvPr>
        </p:nvSpPr>
        <p:spPr/>
        <p:txBody>
          <a:bodyPr/>
          <a:lstStyle/>
          <a:p>
            <a:fld id="{338BE13E-B984-45FE-AF00-2F61C20A79AB}" type="datetimeFigureOut">
              <a:rPr lang="en-US" smtClean="0"/>
              <a:t>4/12/2021</a:t>
            </a:fld>
            <a:endParaRPr lang="en-US"/>
          </a:p>
        </p:txBody>
      </p:sp>
      <p:sp>
        <p:nvSpPr>
          <p:cNvPr id="3" name="Footer Placeholder 2">
            <a:extLst>
              <a:ext uri="{FF2B5EF4-FFF2-40B4-BE49-F238E27FC236}">
                <a16:creationId xmlns:a16="http://schemas.microsoft.com/office/drawing/2014/main" id="{30870E3C-D4E7-40D0-BD23-CB17A01CF5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55D8D6-7FAE-4B34-94EF-B41F76824340}"/>
              </a:ext>
            </a:extLst>
          </p:cNvPr>
          <p:cNvSpPr>
            <a:spLocks noGrp="1"/>
          </p:cNvSpPr>
          <p:nvPr>
            <p:ph type="sldNum" sz="quarter" idx="12"/>
          </p:nvPr>
        </p:nvSpPr>
        <p:spPr/>
        <p:txBody>
          <a:bodyPr/>
          <a:lstStyle/>
          <a:p>
            <a:fld id="{E5CBAF5E-0B2F-4D82-B164-BA0B50A77B6F}" type="slidenum">
              <a:rPr lang="en-US" smtClean="0"/>
              <a:t>‹#›</a:t>
            </a:fld>
            <a:endParaRPr lang="en-US"/>
          </a:p>
        </p:txBody>
      </p:sp>
    </p:spTree>
    <p:extLst>
      <p:ext uri="{BB962C8B-B14F-4D97-AF65-F5344CB8AC3E}">
        <p14:creationId xmlns:p14="http://schemas.microsoft.com/office/powerpoint/2010/main" val="2783257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B4625-C744-42D7-979C-A7F9401F61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28999E-EB31-4D57-AA5E-655E74C867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705799-B143-4CEF-A20A-F646D06F74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23396C-C4FE-47F3-8293-A458BF2B16A6}"/>
              </a:ext>
            </a:extLst>
          </p:cNvPr>
          <p:cNvSpPr>
            <a:spLocks noGrp="1"/>
          </p:cNvSpPr>
          <p:nvPr>
            <p:ph type="dt" sz="half" idx="10"/>
          </p:nvPr>
        </p:nvSpPr>
        <p:spPr/>
        <p:txBody>
          <a:bodyPr/>
          <a:lstStyle/>
          <a:p>
            <a:fld id="{338BE13E-B984-45FE-AF00-2F61C20A79AB}" type="datetimeFigureOut">
              <a:rPr lang="en-US" smtClean="0"/>
              <a:t>4/12/2021</a:t>
            </a:fld>
            <a:endParaRPr lang="en-US"/>
          </a:p>
        </p:txBody>
      </p:sp>
      <p:sp>
        <p:nvSpPr>
          <p:cNvPr id="6" name="Footer Placeholder 5">
            <a:extLst>
              <a:ext uri="{FF2B5EF4-FFF2-40B4-BE49-F238E27FC236}">
                <a16:creationId xmlns:a16="http://schemas.microsoft.com/office/drawing/2014/main" id="{F6DFB583-53FB-4A9E-9789-E12D64FFD8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0D7152-82FC-46DA-84A7-76C33ACF6D00}"/>
              </a:ext>
            </a:extLst>
          </p:cNvPr>
          <p:cNvSpPr>
            <a:spLocks noGrp="1"/>
          </p:cNvSpPr>
          <p:nvPr>
            <p:ph type="sldNum" sz="quarter" idx="12"/>
          </p:nvPr>
        </p:nvSpPr>
        <p:spPr/>
        <p:txBody>
          <a:bodyPr/>
          <a:lstStyle/>
          <a:p>
            <a:fld id="{E5CBAF5E-0B2F-4D82-B164-BA0B50A77B6F}" type="slidenum">
              <a:rPr lang="en-US" smtClean="0"/>
              <a:t>‹#›</a:t>
            </a:fld>
            <a:endParaRPr lang="en-US"/>
          </a:p>
        </p:txBody>
      </p:sp>
    </p:spTree>
    <p:extLst>
      <p:ext uri="{BB962C8B-B14F-4D97-AF65-F5344CB8AC3E}">
        <p14:creationId xmlns:p14="http://schemas.microsoft.com/office/powerpoint/2010/main" val="674841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1C8EB-6B42-41BC-86E9-6D65F5B30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499DB4-9A06-49B3-AD0D-CACD3CACDE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FAB500-9CF5-4417-8581-6B91614472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AA6666-C9C0-4C0D-A65E-A185A74C25BB}"/>
              </a:ext>
            </a:extLst>
          </p:cNvPr>
          <p:cNvSpPr>
            <a:spLocks noGrp="1"/>
          </p:cNvSpPr>
          <p:nvPr>
            <p:ph type="dt" sz="half" idx="10"/>
          </p:nvPr>
        </p:nvSpPr>
        <p:spPr/>
        <p:txBody>
          <a:bodyPr/>
          <a:lstStyle/>
          <a:p>
            <a:fld id="{338BE13E-B984-45FE-AF00-2F61C20A79AB}" type="datetimeFigureOut">
              <a:rPr lang="en-US" smtClean="0"/>
              <a:t>4/12/2021</a:t>
            </a:fld>
            <a:endParaRPr lang="en-US"/>
          </a:p>
        </p:txBody>
      </p:sp>
      <p:sp>
        <p:nvSpPr>
          <p:cNvPr id="6" name="Footer Placeholder 5">
            <a:extLst>
              <a:ext uri="{FF2B5EF4-FFF2-40B4-BE49-F238E27FC236}">
                <a16:creationId xmlns:a16="http://schemas.microsoft.com/office/drawing/2014/main" id="{1BDF4F5F-81F3-4857-B7EF-2DD6530AC1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54C681-5400-46DA-B217-8A7AAA8CB63E}"/>
              </a:ext>
            </a:extLst>
          </p:cNvPr>
          <p:cNvSpPr>
            <a:spLocks noGrp="1"/>
          </p:cNvSpPr>
          <p:nvPr>
            <p:ph type="sldNum" sz="quarter" idx="12"/>
          </p:nvPr>
        </p:nvSpPr>
        <p:spPr/>
        <p:txBody>
          <a:bodyPr/>
          <a:lstStyle/>
          <a:p>
            <a:fld id="{E5CBAF5E-0B2F-4D82-B164-BA0B50A77B6F}" type="slidenum">
              <a:rPr lang="en-US" smtClean="0"/>
              <a:t>‹#›</a:t>
            </a:fld>
            <a:endParaRPr lang="en-US"/>
          </a:p>
        </p:txBody>
      </p:sp>
    </p:spTree>
    <p:extLst>
      <p:ext uri="{BB962C8B-B14F-4D97-AF65-F5344CB8AC3E}">
        <p14:creationId xmlns:p14="http://schemas.microsoft.com/office/powerpoint/2010/main" val="2889064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8E2FDA-C393-419B-974A-74FE7E0A7E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98A0DF-D3E7-49DB-B6DF-BE5D51D132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9F416B-6924-4C00-AB6D-85E033AB3B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BE13E-B984-45FE-AF00-2F61C20A79AB}" type="datetimeFigureOut">
              <a:rPr lang="en-US" smtClean="0"/>
              <a:t>4/12/2021</a:t>
            </a:fld>
            <a:endParaRPr lang="en-US"/>
          </a:p>
        </p:txBody>
      </p:sp>
      <p:sp>
        <p:nvSpPr>
          <p:cNvPr id="5" name="Footer Placeholder 4">
            <a:extLst>
              <a:ext uri="{FF2B5EF4-FFF2-40B4-BE49-F238E27FC236}">
                <a16:creationId xmlns:a16="http://schemas.microsoft.com/office/drawing/2014/main" id="{1C9256C5-03D1-48AA-B98F-B94F306146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386830-054F-4E6D-98B1-65879E04DD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BAF5E-0B2F-4D82-B164-BA0B50A77B6F}" type="slidenum">
              <a:rPr lang="en-US" smtClean="0"/>
              <a:t>‹#›</a:t>
            </a:fld>
            <a:endParaRPr lang="en-US"/>
          </a:p>
        </p:txBody>
      </p:sp>
    </p:spTree>
    <p:extLst>
      <p:ext uri="{BB962C8B-B14F-4D97-AF65-F5344CB8AC3E}">
        <p14:creationId xmlns:p14="http://schemas.microsoft.com/office/powerpoint/2010/main" val="202028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ripadvisor.com/Attraction_Review-g60724-d218769-Reviews-Slickrock_Bike_Trail-Moab_Utah.html" TargetMode="External"/><Relationship Id="rId2" Type="http://schemas.openxmlformats.org/officeDocument/2006/relationships/hyperlink" Target="http://desertbistro.com/" TargetMode="External"/><Relationship Id="rId1" Type="http://schemas.openxmlformats.org/officeDocument/2006/relationships/slideLayout" Target="../slideLayouts/slideLayout7.xml"/><Relationship Id="rId4" Type="http://schemas.openxmlformats.org/officeDocument/2006/relationships/hyperlink" Target="https://redriveradventures.com/utah-rafting/fisher-tower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ellsbackbonegrill.com/" TargetMode="External"/><Relationship Id="rId2" Type="http://schemas.openxmlformats.org/officeDocument/2006/relationships/hyperlink" Target="https://goo.gl/maps/xyWQizG6nAcUZiKP9"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slotcanyonsinn.com/escalante-utah-dinin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brycecanyonforever.com/dining" TargetMode="External"/><Relationship Id="rId7" Type="http://schemas.openxmlformats.org/officeDocument/2006/relationships/hyperlink" Target="mailto:scottpeppler@gmail.com" TargetMode="External"/><Relationship Id="rId2" Type="http://schemas.openxmlformats.org/officeDocument/2006/relationships/hyperlink" Target="https://goo.gl/maps/nFmTWKoHGHTGRmdm6" TargetMode="External"/><Relationship Id="rId1" Type="http://schemas.openxmlformats.org/officeDocument/2006/relationships/slideLayout" Target="../slideLayouts/slideLayout7.xml"/><Relationship Id="rId6" Type="http://schemas.openxmlformats.org/officeDocument/2006/relationships/hyperlink" Target="https://goo.gl/maps/g8QgDQV7rTZSqHvx7" TargetMode="External"/><Relationship Id="rId5" Type="http://schemas.openxmlformats.org/officeDocument/2006/relationships/hyperlink" Target="https://goo.gl/maps/zbbY4N8SgVe8eW9z8" TargetMode="External"/><Relationship Id="rId4" Type="http://schemas.openxmlformats.org/officeDocument/2006/relationships/hyperlink" Target="https://www.zionlodge.com/din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visitutah.com/things-to-do/hiking/kamas-uinta-mountains/bald-mountain/" TargetMode="External"/><Relationship Id="rId7" Type="http://schemas.openxmlformats.org/officeDocument/2006/relationships/image" Target="../media/image14.png"/><Relationship Id="rId2" Type="http://schemas.openxmlformats.org/officeDocument/2006/relationships/hyperlink" Target="https://www.visitutah.com/places-to-go/cities-and-towns/kamas/" TargetMode="Externa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utahstateparks.reserveamerica.com/showPage.do?name=common&amp;commonPath=/htm/UT_AnnualPasses.html" TargetMode="External"/><Relationship Id="rId2" Type="http://schemas.openxmlformats.org/officeDocument/2006/relationships/hyperlink" Target="https://store.usgs.gov/senior-pas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themoabbrewery.com/brews.html" TargetMode="External"/><Relationship Id="rId2" Type="http://schemas.openxmlformats.org/officeDocument/2006/relationships/hyperlink" Target="https://goo.gl/maps/hEM5GYc3j1tA7L597"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19106-D170-4C70-AA5C-599EFC14FD12}"/>
              </a:ext>
            </a:extLst>
          </p:cNvPr>
          <p:cNvSpPr>
            <a:spLocks noGrp="1"/>
          </p:cNvSpPr>
          <p:nvPr>
            <p:ph type="ctrTitle"/>
          </p:nvPr>
        </p:nvSpPr>
        <p:spPr>
          <a:xfrm>
            <a:off x="1555531" y="180779"/>
            <a:ext cx="8685475" cy="1486894"/>
          </a:xfrm>
          <a:solidFill>
            <a:schemeClr val="accent4">
              <a:lumMod val="40000"/>
              <a:lumOff val="60000"/>
            </a:schemeClr>
          </a:solidFill>
        </p:spPr>
        <p:txBody>
          <a:bodyPr>
            <a:normAutofit fontScale="90000"/>
          </a:bodyPr>
          <a:lstStyle/>
          <a:p>
            <a:r>
              <a:rPr lang="en-US" dirty="0"/>
              <a:t>Recommendations To Do</a:t>
            </a:r>
            <a:br>
              <a:rPr lang="en-US" dirty="0"/>
            </a:br>
            <a:r>
              <a:rPr lang="en-US" dirty="0"/>
              <a:t>Park City Mini-Reunion </a:t>
            </a:r>
          </a:p>
        </p:txBody>
      </p:sp>
      <p:sp>
        <p:nvSpPr>
          <p:cNvPr id="3" name="Subtitle 2">
            <a:extLst>
              <a:ext uri="{FF2B5EF4-FFF2-40B4-BE49-F238E27FC236}">
                <a16:creationId xmlns:a16="http://schemas.microsoft.com/office/drawing/2014/main" id="{AB8114CD-D0A8-4B65-80AE-DC6F9D72CDC1}"/>
              </a:ext>
            </a:extLst>
          </p:cNvPr>
          <p:cNvSpPr>
            <a:spLocks noGrp="1"/>
          </p:cNvSpPr>
          <p:nvPr>
            <p:ph type="subTitle" idx="1"/>
          </p:nvPr>
        </p:nvSpPr>
        <p:spPr>
          <a:xfrm>
            <a:off x="450574" y="1800225"/>
            <a:ext cx="11544781" cy="4876996"/>
          </a:xfrm>
          <a:solidFill>
            <a:schemeClr val="accent4">
              <a:lumMod val="40000"/>
              <a:lumOff val="60000"/>
            </a:schemeClr>
          </a:solidFill>
        </p:spPr>
        <p:txBody>
          <a:bodyPr>
            <a:noAutofit/>
          </a:bodyPr>
          <a:lstStyle/>
          <a:p>
            <a:pPr marL="457200" indent="-457200" algn="l">
              <a:buFont typeface="Arial" panose="020B0604020202020204" pitchFamily="34" charset="0"/>
              <a:buAutoNum type="arabicPeriod"/>
            </a:pPr>
            <a:r>
              <a:rPr lang="en-US" sz="3200" dirty="0"/>
              <a:t>Flying Aces Friday Night Class Event</a:t>
            </a:r>
          </a:p>
          <a:p>
            <a:pPr marL="457200" indent="-457200" algn="l">
              <a:buFont typeface="Arial" panose="020B0604020202020204" pitchFamily="34" charset="0"/>
              <a:buAutoNum type="arabicPeriod"/>
            </a:pPr>
            <a:r>
              <a:rPr lang="en-US" sz="3200" dirty="0"/>
              <a:t>Saturday at Olympic Park</a:t>
            </a:r>
          </a:p>
          <a:p>
            <a:pPr marL="457200" indent="-457200" algn="l">
              <a:buFont typeface="Arial" panose="020B0604020202020204" pitchFamily="34" charset="0"/>
              <a:buAutoNum type="arabicPeriod"/>
            </a:pPr>
            <a:r>
              <a:rPr lang="en-US" sz="3200" dirty="0"/>
              <a:t>High West Distillery Tour</a:t>
            </a:r>
          </a:p>
          <a:p>
            <a:pPr marL="457200" indent="-457200" algn="l">
              <a:buAutoNum type="arabicPeriod"/>
            </a:pPr>
            <a:r>
              <a:rPr lang="en-US" sz="3200" dirty="0"/>
              <a:t>Mirror Lake Self Driving Tour</a:t>
            </a:r>
          </a:p>
          <a:p>
            <a:pPr marL="457200" indent="-457200" algn="l">
              <a:buAutoNum type="arabicPeriod"/>
            </a:pPr>
            <a:r>
              <a:rPr lang="en-US" sz="3200" dirty="0"/>
              <a:t>Mormon Tabernacle Choir Thursday Night Practice and Sunday Performance</a:t>
            </a:r>
          </a:p>
          <a:p>
            <a:pPr marL="457200" indent="-457200" algn="l">
              <a:buAutoNum type="arabicPeriod"/>
            </a:pPr>
            <a:r>
              <a:rPr lang="en-US" sz="3200" dirty="0"/>
              <a:t>Saturday Tee times.  Tee times for foursomes at area golf courses will be available at Registration for those wanting to Golf Saturday</a:t>
            </a:r>
          </a:p>
          <a:p>
            <a:pPr marL="457200" indent="-457200" algn="l">
              <a:buAutoNum type="arabicPeriod"/>
            </a:pPr>
            <a:r>
              <a:rPr lang="en-US" sz="3200" dirty="0"/>
              <a:t>Southern Utah National Park Tour (Before or After Mini-Reunion)</a:t>
            </a:r>
          </a:p>
        </p:txBody>
      </p:sp>
    </p:spTree>
    <p:extLst>
      <p:ext uri="{BB962C8B-B14F-4D97-AF65-F5344CB8AC3E}">
        <p14:creationId xmlns:p14="http://schemas.microsoft.com/office/powerpoint/2010/main" val="3991045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A1AA8E-C7EA-4840-8B40-5FD9865B432A}"/>
              </a:ext>
            </a:extLst>
          </p:cNvPr>
          <p:cNvSpPr txBox="1"/>
          <p:nvPr/>
        </p:nvSpPr>
        <p:spPr>
          <a:xfrm>
            <a:off x="252249" y="648326"/>
            <a:ext cx="11939752" cy="5399427"/>
          </a:xfrm>
          <a:prstGeom prst="rect">
            <a:avLst/>
          </a:prstGeom>
          <a:noFill/>
        </p:spPr>
        <p:txBody>
          <a:bodyPr wrap="square">
            <a:spAutoFit/>
          </a:bodyPr>
          <a:lstStyle/>
          <a:p>
            <a:pPr marL="0" marR="0">
              <a:lnSpc>
                <a:spcPct val="107000"/>
              </a:lnSpc>
              <a:spcBef>
                <a:spcPts val="0"/>
              </a:spcBef>
              <a:spcAft>
                <a:spcPts val="800"/>
              </a:spcAft>
            </a:pPr>
            <a:r>
              <a:rPr lang="en-US" sz="2000" b="1" u="sng" dirty="0">
                <a:effectLst/>
                <a:ea typeface="Calibri" panose="020F0502020204030204" pitchFamily="34" charset="0"/>
                <a:cs typeface="Times New Roman" panose="02020603050405020304" pitchFamily="18" charset="0"/>
              </a:rPr>
              <a:t>Day Two</a:t>
            </a:r>
            <a:endParaRPr lang="en-US" sz="2000" b="1"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dirty="0">
                <a:effectLst/>
                <a:ea typeface="Calibri" panose="020F0502020204030204" pitchFamily="34" charset="0"/>
                <a:cs typeface="Times New Roman" panose="02020603050405020304" pitchFamily="18" charset="0"/>
              </a:rPr>
              <a:t>If you are looking for a challenge, the hike up to the Delicate Arch is pretty spectacular.  </a:t>
            </a:r>
            <a:r>
              <a:rPr lang="en-US" sz="2000" b="1" dirty="0">
                <a:solidFill>
                  <a:srgbClr val="222222"/>
                </a:solidFill>
                <a:effectLst/>
                <a:ea typeface="Calibri" panose="020F0502020204030204" pitchFamily="34" charset="0"/>
                <a:cs typeface="Calibri" panose="020F0502020204030204" pitchFamily="34" charset="0"/>
              </a:rPr>
              <a:t>It is a 3-mile round trip hike with 480 feet of elevation gain. This hike, plus time to view the arch, takes most people 2 to 3 hours. The hike is rated moderate to strenuous.  Go first thing in the morning as it is still hot around Labor Day.  Carry at least two liters of water per person. You can see the Delicate Arch from below, but the closest view from the road is about a mile away.  Spend the rest of the morning viewing the arches.  You will have to go to Moab for lunch unless you carry it with you.  Spend the afternoon visiting the rest of the park. </a:t>
            </a:r>
          </a:p>
          <a:p>
            <a:pPr marL="0" marR="0">
              <a:lnSpc>
                <a:spcPct val="107000"/>
              </a:lnSpc>
              <a:spcBef>
                <a:spcPts val="0"/>
              </a:spcBef>
              <a:spcAft>
                <a:spcPts val="800"/>
              </a:spcAft>
            </a:pPr>
            <a:r>
              <a:rPr lang="en-US" sz="2000" b="1" dirty="0">
                <a:solidFill>
                  <a:srgbClr val="222222"/>
                </a:solidFill>
                <a:effectLst/>
                <a:ea typeface="Calibri" panose="020F0502020204030204" pitchFamily="34" charset="0"/>
                <a:cs typeface="Calibri" panose="020F0502020204030204" pitchFamily="34" charset="0"/>
              </a:rPr>
              <a:t>For dinner, I recommend the Desert Bistro ( </a:t>
            </a:r>
            <a:r>
              <a:rPr lang="en-US" sz="2000" b="1" u="sng" dirty="0">
                <a:solidFill>
                  <a:srgbClr val="0000FF"/>
                </a:solidFill>
                <a:effectLst/>
                <a:ea typeface="Calibri" panose="020F0502020204030204" pitchFamily="34" charset="0"/>
                <a:cs typeface="Times New Roman" panose="02020603050405020304" pitchFamily="18" charset="0"/>
                <a:hlinkClick r:id="rId2"/>
              </a:rPr>
              <a:t>Desert Bistro Website</a:t>
            </a:r>
            <a:r>
              <a:rPr lang="en-US" sz="2000" b="1" dirty="0">
                <a:effectLst/>
                <a:ea typeface="Calibri" panose="020F0502020204030204" pitchFamily="34" charset="0"/>
                <a:cs typeface="Times New Roman" panose="02020603050405020304" pitchFamily="18" charset="0"/>
              </a:rPr>
              <a:t> )  You will need reservations.</a:t>
            </a:r>
          </a:p>
          <a:p>
            <a:pPr marL="0" marR="0">
              <a:lnSpc>
                <a:spcPct val="107000"/>
              </a:lnSpc>
              <a:spcBef>
                <a:spcPts val="0"/>
              </a:spcBef>
              <a:spcAft>
                <a:spcPts val="800"/>
              </a:spcAft>
            </a:pPr>
            <a:r>
              <a:rPr lang="en-US" sz="2000" b="1" u="sng" dirty="0">
                <a:solidFill>
                  <a:srgbClr val="222222"/>
                </a:solidFill>
                <a:effectLst/>
                <a:ea typeface="Calibri" panose="020F0502020204030204" pitchFamily="34" charset="0"/>
                <a:cs typeface="Calibri" panose="020F0502020204030204" pitchFamily="34" charset="0"/>
              </a:rPr>
              <a:t>Add a Day Three Option in Moab</a:t>
            </a:r>
            <a:r>
              <a:rPr lang="en-US" sz="2000" b="1" dirty="0">
                <a:solidFill>
                  <a:srgbClr val="222222"/>
                </a:solidFill>
                <a:effectLst/>
                <a:ea typeface="Calibri" panose="020F0502020204030204" pitchFamily="34" charset="0"/>
                <a:cs typeface="Calibri" panose="020F0502020204030204" pitchFamily="34" charset="0"/>
              </a:rPr>
              <a:t>  </a:t>
            </a:r>
            <a:r>
              <a:rPr lang="en-US" sz="2000" b="1" u="sng" dirty="0">
                <a:solidFill>
                  <a:srgbClr val="222222"/>
                </a:solidFill>
                <a:effectLst/>
                <a:ea typeface="Calibri" panose="020F0502020204030204" pitchFamily="34" charset="0"/>
                <a:cs typeface="Calibri" panose="020F0502020204030204" pitchFamily="34" charset="0"/>
              </a:rPr>
              <a:t> </a:t>
            </a:r>
            <a:r>
              <a:rPr lang="en-US" sz="2000" b="1" dirty="0" err="1">
                <a:effectLst/>
                <a:ea typeface="Calibri" panose="020F0502020204030204" pitchFamily="34" charset="0"/>
                <a:cs typeface="Times New Roman" panose="02020603050405020304" pitchFamily="18" charset="0"/>
              </a:rPr>
              <a:t>Moab</a:t>
            </a:r>
            <a:r>
              <a:rPr lang="en-US" sz="2000" b="1" dirty="0">
                <a:effectLst/>
                <a:ea typeface="Calibri" panose="020F0502020204030204" pitchFamily="34" charset="0"/>
                <a:cs typeface="Times New Roman" panose="02020603050405020304" pitchFamily="18" charset="0"/>
              </a:rPr>
              <a:t> is known worldwide for the Slickrock Bike Trail.  A difficult test for anyone and not for the casual mountain bike rider.  </a:t>
            </a:r>
            <a:r>
              <a:rPr lang="en-US" sz="2000" b="1" dirty="0">
                <a:solidFill>
                  <a:srgbClr val="4A4A4A"/>
                </a:solidFill>
                <a:effectLst/>
                <a:ea typeface="Calibri" panose="020F0502020204030204" pitchFamily="34" charset="0"/>
                <a:cs typeface="Calibri" panose="020F0502020204030204" pitchFamily="34" charset="0"/>
              </a:rPr>
              <a:t>This trail is not a beginner trail. There are very steep ascents and descents. Take lots of water the trail is nearly unshaded. Take lots of water.  Again, plan on doing this in the morning. Take a look at this Trip Advisor review: </a:t>
            </a:r>
            <a:r>
              <a:rPr lang="en-US" sz="2000" b="1" u="sng" dirty="0">
                <a:solidFill>
                  <a:srgbClr val="0000FF"/>
                </a:solidFill>
                <a:effectLst/>
                <a:ea typeface="Calibri" panose="020F0502020204030204" pitchFamily="34" charset="0"/>
                <a:cs typeface="Times New Roman" panose="02020603050405020304" pitchFamily="18" charset="0"/>
                <a:hlinkClick r:id="rId3"/>
              </a:rPr>
              <a:t>Slickrock Bike Trail Review</a:t>
            </a:r>
            <a:r>
              <a:rPr lang="en-US" sz="2000" b="1" dirty="0">
                <a:effectLst/>
                <a:ea typeface="Calibri" panose="020F0502020204030204" pitchFamily="34" charset="0"/>
                <a:cs typeface="Times New Roman" panose="02020603050405020304" pitchFamily="18" charset="0"/>
              </a:rPr>
              <a:t>   You can also rent all terrain vehicles and 4-wheel drive jeeps.</a:t>
            </a:r>
          </a:p>
          <a:p>
            <a:r>
              <a:rPr lang="en-US" sz="2000" b="1" dirty="0">
                <a:solidFill>
                  <a:srgbClr val="4A4A4A"/>
                </a:solidFill>
                <a:effectLst/>
                <a:ea typeface="Calibri" panose="020F0502020204030204" pitchFamily="34" charset="0"/>
              </a:rPr>
              <a:t>Moab is also famous for white water rafting trips on the Colorado River.  Here is a link to Red River Adventure rafting tours, Trip Advisor’s top rated outfitters:  </a:t>
            </a:r>
            <a:r>
              <a:rPr lang="en-US" sz="2000" b="1" u="sng" dirty="0">
                <a:solidFill>
                  <a:srgbClr val="0563C1"/>
                </a:solidFill>
                <a:effectLst/>
                <a:ea typeface="Calibri" panose="020F0502020204030204" pitchFamily="34" charset="0"/>
                <a:cs typeface="Calibri" panose="020F0502020204030204" pitchFamily="34" charset="0"/>
                <a:hlinkClick r:id="rId4"/>
              </a:rPr>
              <a:t>Red River Adventure Rafting</a:t>
            </a:r>
            <a:endParaRPr lang="en-US" sz="2000" b="1" dirty="0"/>
          </a:p>
        </p:txBody>
      </p:sp>
    </p:spTree>
    <p:extLst>
      <p:ext uri="{BB962C8B-B14F-4D97-AF65-F5344CB8AC3E}">
        <p14:creationId xmlns:p14="http://schemas.microsoft.com/office/powerpoint/2010/main" val="1140292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7FD0EE-7C1D-4120-B0DB-A588B2F50CD3}"/>
              </a:ext>
            </a:extLst>
          </p:cNvPr>
          <p:cNvSpPr txBox="1"/>
          <p:nvPr/>
        </p:nvSpPr>
        <p:spPr>
          <a:xfrm>
            <a:off x="362857" y="107120"/>
            <a:ext cx="11829143" cy="6014532"/>
          </a:xfrm>
          <a:prstGeom prst="rect">
            <a:avLst/>
          </a:prstGeom>
          <a:noFill/>
        </p:spPr>
        <p:txBody>
          <a:bodyPr wrap="square">
            <a:spAutoFit/>
          </a:bodyPr>
          <a:lstStyle/>
          <a:p>
            <a:pPr marL="0" marR="0">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Day Three </a:t>
            </a:r>
          </a:p>
          <a:p>
            <a:pPr marL="0" marR="0">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Scenic Byway 13 and 24</a:t>
            </a:r>
          </a:p>
          <a:p>
            <a:pPr marL="0" marR="0">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If you leave in the morning, the following route takes you to Bryce Canyon:   </a:t>
            </a:r>
            <a:r>
              <a:rPr lang="en-US" sz="2800" b="1" u="sng"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Moab to Bryce Canyon Route</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 </a:t>
            </a:r>
          </a:p>
          <a:p>
            <a:pPr marL="0" marR="0">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Though this drive goes to Bryce Canyon, my recommendation is to spend the night in Escalante area and drive the next day to Bryce Canyon.   There are some very good Bed and Breakfast places in the area.  </a:t>
            </a:r>
          </a:p>
          <a:p>
            <a:pPr marL="0" marR="0">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This route includes Capitol Reef National Park and four Utah State Parks. The first is Goblin Valley State Park, which I have heard is worth the stop.  I also recommend seeing the Anasazi State Park in Boulder, Utah.  Try to have lunch or dinner at the  </a:t>
            </a:r>
            <a:r>
              <a:rPr lang="en-US" sz="2800" b="1" u="sng"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Hell's Backbone and Grill</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  It has the reputation as one of the best restaurants in Utah.  </a:t>
            </a:r>
          </a:p>
        </p:txBody>
      </p:sp>
    </p:spTree>
    <p:extLst>
      <p:ext uri="{BB962C8B-B14F-4D97-AF65-F5344CB8AC3E}">
        <p14:creationId xmlns:p14="http://schemas.microsoft.com/office/powerpoint/2010/main" val="284582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7CBE6E-8948-411F-A500-C438CA3DBA1C}"/>
              </a:ext>
            </a:extLst>
          </p:cNvPr>
          <p:cNvSpPr txBox="1"/>
          <p:nvPr/>
        </p:nvSpPr>
        <p:spPr>
          <a:xfrm>
            <a:off x="-1" y="0"/>
            <a:ext cx="12090401" cy="6017609"/>
          </a:xfrm>
          <a:prstGeom prst="rect">
            <a:avLst/>
          </a:prstGeom>
          <a:noFill/>
        </p:spPr>
        <p:txBody>
          <a:bodyPr wrap="square">
            <a:spAutoFit/>
          </a:bodyPr>
          <a:lstStyle/>
          <a:p>
            <a:pPr marL="0" marR="0">
              <a:lnSpc>
                <a:spcPct val="107000"/>
              </a:lnSpc>
              <a:spcBef>
                <a:spcPts val="0"/>
              </a:spcBef>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Day 3 Continued.</a:t>
            </a: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 recommend taking the drive up the Hell’s Backbone Drive just outside of Boulder.  It is a gravel road in good condition that leads to a one lane bridge across a ravine with spectacular views.   After crossing the Bridge, there is a loop that takes you through the woods toward Escalante, I recommend after getting to the bridge, you return back toward Boulder.  The loop is a 45-minute drive looking at a pine forest and you miss seeing some great views on Highway 12 from Boulder to Escalante.</a:t>
            </a: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There are two Utah State Parks near Escalante.  I recommend visiting Kodachrome Basin an hour or so before sunset.  The other park is Escalante Petrified Forest State Park and if you have not seen petrified wood, it is close to Highway 12 and does not take long.</a:t>
            </a: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If you are looking for a nice restaurant near Escalante, I recommend the </a:t>
            </a:r>
            <a:r>
              <a:rPr lang="en-US" sz="2400" b="1" u="sng"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North Creek Grill</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located at the Slot Canyon Inn, which is a great B&amp;B.</a:t>
            </a: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If you have trouble finding a room in this area, you should have no problem finding one in the Bryce Canyon area about an hour away.  </a:t>
            </a:r>
          </a:p>
        </p:txBody>
      </p:sp>
    </p:spTree>
    <p:extLst>
      <p:ext uri="{BB962C8B-B14F-4D97-AF65-F5344CB8AC3E}">
        <p14:creationId xmlns:p14="http://schemas.microsoft.com/office/powerpoint/2010/main" val="2817749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468671-13E5-441B-A4A7-D0899EB94B96}"/>
              </a:ext>
            </a:extLst>
          </p:cNvPr>
          <p:cNvSpPr txBox="1"/>
          <p:nvPr/>
        </p:nvSpPr>
        <p:spPr>
          <a:xfrm>
            <a:off x="0" y="196079"/>
            <a:ext cx="11582400" cy="6662465"/>
          </a:xfrm>
          <a:prstGeom prst="rect">
            <a:avLst/>
          </a:prstGeom>
          <a:noFill/>
        </p:spPr>
        <p:txBody>
          <a:bodyPr wrap="square">
            <a:spAutoFit/>
          </a:bodyPr>
          <a:lstStyle/>
          <a:p>
            <a:pPr marL="0" marR="0">
              <a:lnSpc>
                <a:spcPct val="107000"/>
              </a:lnSpc>
              <a:spcBef>
                <a:spcPts val="0"/>
              </a:spcBef>
              <a:spcAft>
                <a:spcPts val="800"/>
              </a:spcAft>
            </a:pPr>
            <a:r>
              <a:rPr lang="en-US" sz="2000" b="1" dirty="0">
                <a:effectLst/>
                <a:ea typeface="Calibri" panose="020F0502020204030204" pitchFamily="34" charset="0"/>
                <a:cs typeface="Times New Roman" panose="02020603050405020304" pitchFamily="18" charset="0"/>
              </a:rPr>
              <a:t>Day Four and Five</a:t>
            </a:r>
          </a:p>
          <a:p>
            <a:pPr marL="0" marR="0">
              <a:lnSpc>
                <a:spcPct val="107000"/>
              </a:lnSpc>
              <a:spcBef>
                <a:spcPts val="0"/>
              </a:spcBef>
              <a:spcAft>
                <a:spcPts val="800"/>
              </a:spcAft>
            </a:pPr>
            <a:r>
              <a:rPr lang="en-US" sz="2000" b="1" dirty="0">
                <a:effectLst/>
                <a:ea typeface="Calibri" panose="020F0502020204030204" pitchFamily="34" charset="0"/>
                <a:cs typeface="Times New Roman" panose="02020603050405020304" pitchFamily="18" charset="0"/>
              </a:rPr>
              <a:t>Bryce Canyon and Zion National Park</a:t>
            </a:r>
          </a:p>
          <a:p>
            <a:pPr marL="0" marR="0">
              <a:lnSpc>
                <a:spcPct val="107000"/>
              </a:lnSpc>
              <a:spcBef>
                <a:spcPts val="0"/>
              </a:spcBef>
              <a:spcAft>
                <a:spcPts val="800"/>
              </a:spcAft>
            </a:pPr>
            <a:r>
              <a:rPr lang="en-US" sz="2000" b="1" dirty="0">
                <a:effectLst/>
                <a:ea typeface="Calibri" panose="020F0502020204030204" pitchFamily="34" charset="0"/>
                <a:cs typeface="Times New Roman" panose="02020603050405020304" pitchFamily="18" charset="0"/>
              </a:rPr>
              <a:t>The following route starts in Escalante and goes to Bryce Canyon through Zion National Park and into Springdale Utah, just outside the south entrance into Zion:  </a:t>
            </a:r>
            <a:r>
              <a:rPr lang="en-US" sz="2000" b="1" u="sng" dirty="0">
                <a:solidFill>
                  <a:schemeClr val="accent1"/>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Bryce Canyon and Zion map</a:t>
            </a:r>
            <a:r>
              <a:rPr lang="en-US" sz="2000" b="1" dirty="0">
                <a:solidFill>
                  <a:schemeClr val="accent1"/>
                </a:solidFill>
                <a:effectLs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000" b="1" dirty="0">
                <a:solidFill>
                  <a:srgbClr val="4A4A4A"/>
                </a:solidFill>
                <a:effectLst/>
                <a:ea typeface="Calibri" panose="020F0502020204030204" pitchFamily="34" charset="0"/>
                <a:cs typeface="Times New Roman" panose="02020603050405020304" pitchFamily="18" charset="0"/>
              </a:rPr>
              <a:t>The best time to see Bryce Canyon is in the morning.  Some spectacular views just off the Park road.  I recommend going to the </a:t>
            </a:r>
            <a:r>
              <a:rPr lang="en-US" sz="2000" b="1" u="sng" dirty="0">
                <a:solidFill>
                  <a:srgbClr val="0563C1"/>
                </a:solidFill>
                <a:effectLst/>
                <a:ea typeface="Calibri" panose="020F0502020204030204" pitchFamily="34" charset="0"/>
                <a:cs typeface="Times New Roman" panose="02020603050405020304" pitchFamily="18" charset="0"/>
                <a:hlinkClick r:id="rId3"/>
              </a:rPr>
              <a:t>Bryce Canyon Lodge</a:t>
            </a:r>
            <a:r>
              <a:rPr lang="en-US" sz="2000" b="1" dirty="0">
                <a:solidFill>
                  <a:srgbClr val="4A4A4A"/>
                </a:solidFill>
                <a:effectLst/>
                <a:ea typeface="Calibri" panose="020F0502020204030204" pitchFamily="34" charset="0"/>
                <a:cs typeface="Times New Roman" panose="02020603050405020304" pitchFamily="18" charset="0"/>
              </a:rPr>
              <a:t> for lunch.</a:t>
            </a:r>
            <a:endParaRPr lang="en-US" sz="2000" b="1"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dirty="0">
                <a:solidFill>
                  <a:srgbClr val="4A4A4A"/>
                </a:solidFill>
                <a:effectLst/>
                <a:ea typeface="Calibri" panose="020F0502020204030204" pitchFamily="34" charset="0"/>
                <a:cs typeface="Times New Roman" panose="02020603050405020304" pitchFamily="18" charset="0"/>
              </a:rPr>
              <a:t>After lunch go to the East Gate at Zion and head into Springdale to check into your room.  We stayed in the Park, but rooms are really difficult to reserve in all the parks.  Springdale has some great B&amp;B’s and many hotels.  I do recommend booking early.  Trip Advisor has some good restaurants in Springdale.  We enjoyed eating in the Zion Park Lodge  </a:t>
            </a:r>
            <a:r>
              <a:rPr lang="en-US" sz="2000" b="1" u="sng" dirty="0">
                <a:solidFill>
                  <a:srgbClr val="0563C1"/>
                </a:solidFill>
                <a:effectLst/>
                <a:ea typeface="Calibri" panose="020F0502020204030204" pitchFamily="34" charset="0"/>
                <a:cs typeface="Times New Roman" panose="02020603050405020304" pitchFamily="18" charset="0"/>
                <a:hlinkClick r:id="rId4"/>
              </a:rPr>
              <a:t>Red Rock Grill</a:t>
            </a:r>
            <a:endParaRPr lang="en-US" sz="2000" b="1"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dirty="0">
                <a:solidFill>
                  <a:srgbClr val="4A4A4A"/>
                </a:solidFill>
                <a:effectLst/>
                <a:ea typeface="Calibri" panose="020F0502020204030204" pitchFamily="34" charset="0"/>
                <a:cs typeface="Times New Roman" panose="02020603050405020304" pitchFamily="18" charset="0"/>
              </a:rPr>
              <a:t>Spend the fifth day in the Park.  </a:t>
            </a:r>
            <a:endParaRPr lang="en-US" sz="2000" b="1"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dirty="0">
                <a:solidFill>
                  <a:srgbClr val="4A4A4A"/>
                </a:solidFill>
                <a:effectLst/>
                <a:ea typeface="Calibri" panose="020F0502020204030204" pitchFamily="34" charset="0"/>
                <a:cs typeface="Times New Roman" panose="02020603050405020304" pitchFamily="18" charset="0"/>
              </a:rPr>
              <a:t> </a:t>
            </a:r>
            <a:endParaRPr lang="en-US" sz="2000" b="1"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dirty="0">
                <a:solidFill>
                  <a:srgbClr val="4A4A4A"/>
                </a:solidFill>
                <a:effectLst/>
                <a:ea typeface="Calibri" panose="020F0502020204030204" pitchFamily="34" charset="0"/>
                <a:cs typeface="Times New Roman" panose="02020603050405020304" pitchFamily="18" charset="0"/>
              </a:rPr>
              <a:t>Getting to the Airport.  Here is a map to the Salt Lake City Airport   </a:t>
            </a:r>
            <a:r>
              <a:rPr lang="en-US" sz="2000" b="1" u="sng" dirty="0">
                <a:solidFill>
                  <a:srgbClr val="0563C1"/>
                </a:solidFill>
                <a:effectLst/>
                <a:ea typeface="Calibri" panose="020F0502020204030204" pitchFamily="34" charset="0"/>
                <a:cs typeface="Times New Roman" panose="02020603050405020304" pitchFamily="18" charset="0"/>
                <a:hlinkClick r:id="rId5"/>
              </a:rPr>
              <a:t>Map to Salt Lake City Airport</a:t>
            </a:r>
            <a:r>
              <a:rPr lang="en-US" sz="2000" b="1" dirty="0">
                <a:solidFill>
                  <a:srgbClr val="4A4A4A"/>
                </a:solidFill>
                <a:effectLst/>
                <a:ea typeface="Calibri" panose="020F0502020204030204" pitchFamily="34" charset="0"/>
                <a:cs typeface="Times New Roman" panose="02020603050405020304" pitchFamily="18" charset="0"/>
              </a:rPr>
              <a:t>  It is a 4 ½ hour drive.  You may want to consider flying into Salt Lake City for the Mini-reunion and flying out of Las Vegas Airport as it is only 2 ½ hours away from Zion.  </a:t>
            </a:r>
            <a:r>
              <a:rPr lang="en-US" sz="2000" b="1" u="sng" dirty="0">
                <a:solidFill>
                  <a:srgbClr val="0563C1"/>
                </a:solidFill>
                <a:effectLst/>
                <a:ea typeface="Calibri" panose="020F0502020204030204" pitchFamily="34" charset="0"/>
                <a:cs typeface="Times New Roman" panose="02020603050405020304" pitchFamily="18" charset="0"/>
                <a:hlinkClick r:id="rId6"/>
              </a:rPr>
              <a:t> Map to Las Vegas Airport</a:t>
            </a:r>
            <a:endParaRPr lang="en-US" sz="2000" b="1" u="sng" dirty="0">
              <a:solidFill>
                <a:srgbClr val="0563C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dirty="0">
                <a:ea typeface="Calibri" panose="020F0502020204030204" pitchFamily="34" charset="0"/>
                <a:cs typeface="Times New Roman" panose="02020603050405020304" pitchFamily="18" charset="0"/>
              </a:rPr>
              <a:t>If you have questions, please feel free to contact me at 801-864-2643 or email at </a:t>
            </a:r>
            <a:r>
              <a:rPr lang="en-US" sz="2000" b="1" dirty="0">
                <a:ea typeface="Calibri" panose="020F0502020204030204" pitchFamily="34" charset="0"/>
                <a:cs typeface="Times New Roman" panose="02020603050405020304" pitchFamily="18" charset="0"/>
                <a:hlinkClick r:id="rId7"/>
              </a:rPr>
              <a:t>scottpeppler@gmail.com</a:t>
            </a:r>
            <a:endParaRPr lang="en-US" sz="2000" b="1"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b="1" dirty="0">
              <a:solidFill>
                <a:schemeClr val="accent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4014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F2F2ACC-5D35-4364-8022-F57F5FA33AD8}"/>
              </a:ext>
            </a:extLst>
          </p:cNvPr>
          <p:cNvSpPr txBox="1"/>
          <p:nvPr/>
        </p:nvSpPr>
        <p:spPr>
          <a:xfrm>
            <a:off x="0" y="0"/>
            <a:ext cx="12192000" cy="3600986"/>
          </a:xfrm>
          <a:prstGeom prst="rect">
            <a:avLst/>
          </a:prstGeom>
          <a:solidFill>
            <a:schemeClr val="accent6">
              <a:lumMod val="20000"/>
              <a:lumOff val="80000"/>
            </a:schemeClr>
          </a:solidFill>
        </p:spPr>
        <p:txBody>
          <a:bodyPr wrap="square" rtlCol="0">
            <a:spAutoFit/>
          </a:bodyPr>
          <a:lstStyle/>
          <a:p>
            <a:r>
              <a:rPr lang="en-US" sz="3600" dirty="0"/>
              <a:t>                      Flying Aces Friday at 6:00 PM on August 27</a:t>
            </a:r>
          </a:p>
          <a:p>
            <a:r>
              <a:rPr lang="en-US" sz="3200" dirty="0"/>
              <a:t>This is a performance you do not want to miss.  This is a half hour show starting at 6:00 pm at the Olympic Park. The performers are Olympic aerobatic skiers.   We are combining the show with our Class night banquet.   We will meet at the Summer Pavilion, which will open at 5:00 pm.  Enter through the Alf Engen Museum.  Dinner will follow the show.  The Alphorn group, Salzburger Echo, will </a:t>
            </a:r>
            <a:r>
              <a:rPr lang="en-US" sz="3200"/>
              <a:t>also perform.</a:t>
            </a:r>
            <a:endParaRPr lang="en-US" sz="3200" dirty="0"/>
          </a:p>
        </p:txBody>
      </p:sp>
      <p:pic>
        <p:nvPicPr>
          <p:cNvPr id="1026" name="Picture 2" descr="Image result for Summer Activities at Olympic Park Utah">
            <a:extLst>
              <a:ext uri="{FF2B5EF4-FFF2-40B4-BE49-F238E27FC236}">
                <a16:creationId xmlns:a16="http://schemas.microsoft.com/office/drawing/2014/main" id="{ADE0B9A1-29BC-4305-83B9-05C71A5AF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413" y="3600986"/>
            <a:ext cx="5024963" cy="32841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A840C9A-4416-4BA8-B70A-AEF763D9FA7A}"/>
              </a:ext>
            </a:extLst>
          </p:cNvPr>
          <p:cNvPicPr>
            <a:picLocks noChangeAspect="1"/>
          </p:cNvPicPr>
          <p:nvPr/>
        </p:nvPicPr>
        <p:blipFill>
          <a:blip r:embed="rId3"/>
          <a:stretch>
            <a:fillRect/>
          </a:stretch>
        </p:blipFill>
        <p:spPr>
          <a:xfrm>
            <a:off x="6524625" y="3600986"/>
            <a:ext cx="5191125" cy="2987299"/>
          </a:xfrm>
          <a:prstGeom prst="rect">
            <a:avLst/>
          </a:prstGeom>
        </p:spPr>
      </p:pic>
      <p:sp>
        <p:nvSpPr>
          <p:cNvPr id="6" name="Rectangle 5">
            <a:extLst>
              <a:ext uri="{FF2B5EF4-FFF2-40B4-BE49-F238E27FC236}">
                <a16:creationId xmlns:a16="http://schemas.microsoft.com/office/drawing/2014/main" id="{7485AAA3-0700-4F05-A8BA-51910FCC6064}"/>
              </a:ext>
            </a:extLst>
          </p:cNvPr>
          <p:cNvSpPr/>
          <p:nvPr/>
        </p:nvSpPr>
        <p:spPr>
          <a:xfrm>
            <a:off x="6108530" y="3970199"/>
            <a:ext cx="3415166" cy="646331"/>
          </a:xfrm>
          <a:prstGeom prst="rect">
            <a:avLst/>
          </a:prstGeom>
          <a:solidFill>
            <a:schemeClr val="bg2"/>
          </a:solidFill>
        </p:spPr>
        <p:txBody>
          <a:bodyPr wrap="none" lIns="91440" tIns="45720" rIns="91440" bIns="45720">
            <a:spAutoFit/>
          </a:bodyPr>
          <a:lstStyle/>
          <a:p>
            <a:pPr algn="ctr"/>
            <a:r>
              <a:rPr lang="en-US" sz="3600" b="1" u="sng" cap="none" spc="0" dirty="0">
                <a:ln w="9525">
                  <a:solidFill>
                    <a:schemeClr val="bg1"/>
                  </a:solidFill>
                  <a:prstDash val="solid"/>
                </a:ln>
                <a:solidFill>
                  <a:schemeClr val="accent4">
                    <a:lumMod val="50000"/>
                  </a:schemeClr>
                </a:solidFill>
                <a:effectLst>
                  <a:outerShdw blurRad="12700" dist="38100" dir="2700000" algn="tl" rotWithShape="0">
                    <a:schemeClr val="accent5">
                      <a:lumMod val="60000"/>
                      <a:lumOff val="40000"/>
                    </a:schemeClr>
                  </a:outerShdw>
                </a:effectLst>
              </a:rPr>
              <a:t>Summer Pavilion</a:t>
            </a:r>
          </a:p>
        </p:txBody>
      </p:sp>
      <p:cxnSp>
        <p:nvCxnSpPr>
          <p:cNvPr id="10" name="Straight Arrow Connector 9">
            <a:extLst>
              <a:ext uri="{FF2B5EF4-FFF2-40B4-BE49-F238E27FC236}">
                <a16:creationId xmlns:a16="http://schemas.microsoft.com/office/drawing/2014/main" id="{9B470AE7-B801-4F58-9B65-AE9C3B2C96BE}"/>
              </a:ext>
            </a:extLst>
          </p:cNvPr>
          <p:cNvCxnSpPr>
            <a:cxnSpLocks/>
          </p:cNvCxnSpPr>
          <p:nvPr/>
        </p:nvCxnSpPr>
        <p:spPr>
          <a:xfrm>
            <a:off x="9370142" y="4320089"/>
            <a:ext cx="1612490" cy="0"/>
          </a:xfrm>
          <a:prstGeom prst="straightConnector1">
            <a:avLst/>
          </a:prstGeom>
          <a:ln w="177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697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ABA7-E656-4A25-B5D8-3EAD77B5911D}"/>
              </a:ext>
            </a:extLst>
          </p:cNvPr>
          <p:cNvSpPr>
            <a:spLocks noGrp="1"/>
          </p:cNvSpPr>
          <p:nvPr>
            <p:ph type="title"/>
          </p:nvPr>
        </p:nvSpPr>
        <p:spPr>
          <a:xfrm>
            <a:off x="753192" y="114136"/>
            <a:ext cx="10515600" cy="514017"/>
          </a:xfrm>
        </p:spPr>
        <p:txBody>
          <a:bodyPr>
            <a:normAutofit fontScale="90000"/>
          </a:bodyPr>
          <a:lstStyle/>
          <a:p>
            <a:pPr algn="just"/>
            <a:r>
              <a:rPr lang="en-US" dirty="0"/>
              <a:t>        </a:t>
            </a:r>
            <a:r>
              <a:rPr lang="en-US" sz="4000" dirty="0"/>
              <a:t>Saturday at the Utah Olympic Park (Optional)</a:t>
            </a:r>
          </a:p>
        </p:txBody>
      </p:sp>
      <p:sp>
        <p:nvSpPr>
          <p:cNvPr id="3" name="Text Placeholder 2">
            <a:extLst>
              <a:ext uri="{FF2B5EF4-FFF2-40B4-BE49-F238E27FC236}">
                <a16:creationId xmlns:a16="http://schemas.microsoft.com/office/drawing/2014/main" id="{C4B662FB-AB54-4CF5-A1C7-29685B3255B7}"/>
              </a:ext>
            </a:extLst>
          </p:cNvPr>
          <p:cNvSpPr>
            <a:spLocks noGrp="1"/>
          </p:cNvSpPr>
          <p:nvPr>
            <p:ph type="body" idx="1"/>
          </p:nvPr>
        </p:nvSpPr>
        <p:spPr>
          <a:xfrm>
            <a:off x="55660" y="628153"/>
            <a:ext cx="12069008" cy="2202511"/>
          </a:xfrm>
        </p:spPr>
        <p:txBody>
          <a:bodyPr>
            <a:normAutofit/>
          </a:bodyPr>
          <a:lstStyle/>
          <a:p>
            <a:r>
              <a:rPr lang="en-US" sz="2000" b="1" dirty="0">
                <a:solidFill>
                  <a:schemeClr val="tx1"/>
                </a:solidFill>
              </a:rPr>
              <a:t>The Utah Olympic Park is TripAdvisor’s #1 Park City attraction.  Saturday in the best day to visit the park.  The Utah Olympic Park was built for the 2002 Olympics ski jump, luge and bobsled events.  For a real trill, ride with a professional bobsled driver on the Olympic bobsled course at speeds over 60 miles an hour as Bob Powers and his wife did last summer.  The Alf Engen Museum has outstanding displays of Park City’s ski history and is free.  Tickets are available for </a:t>
            </a:r>
            <a:r>
              <a:rPr lang="en-US" sz="2000" b="1" i="0" dirty="0">
                <a:solidFill>
                  <a:schemeClr val="tx1"/>
                </a:solidFill>
                <a:effectLst/>
                <a:latin typeface="Kanit"/>
              </a:rPr>
              <a:t>Extreme Tubing, Alpine Slide, and Extreme Zip Line.  </a:t>
            </a:r>
          </a:p>
          <a:p>
            <a:r>
              <a:rPr lang="en-US" sz="2000" b="1" i="0" dirty="0">
                <a:solidFill>
                  <a:schemeClr val="tx1"/>
                </a:solidFill>
                <a:effectLst/>
                <a:latin typeface="Kanit"/>
              </a:rPr>
              <a:t>The reason Satur</a:t>
            </a:r>
            <a:r>
              <a:rPr lang="en-US" sz="2000" b="1" dirty="0">
                <a:solidFill>
                  <a:schemeClr val="tx1"/>
                </a:solidFill>
                <a:latin typeface="Kanit"/>
              </a:rPr>
              <a:t>day is the best day to visit is to watch 60- and 90-meter ski jump training  and see skiers practicing aerobatic jumps into a pool.  </a:t>
            </a:r>
            <a:endParaRPr lang="en-US" sz="2000" b="1" i="0" dirty="0">
              <a:solidFill>
                <a:schemeClr val="tx1"/>
              </a:solidFill>
              <a:effectLst/>
              <a:latin typeface="Kanit"/>
            </a:endParaRPr>
          </a:p>
          <a:p>
            <a:endParaRPr lang="en-US" b="1" i="0" dirty="0">
              <a:solidFill>
                <a:schemeClr val="tx1"/>
              </a:solidFill>
              <a:effectLst/>
              <a:latin typeface="Kanit"/>
            </a:endParaRPr>
          </a:p>
          <a:p>
            <a:endParaRPr lang="en-US" b="1" dirty="0">
              <a:solidFill>
                <a:schemeClr val="tx1"/>
              </a:solidFill>
            </a:endParaRPr>
          </a:p>
        </p:txBody>
      </p:sp>
      <p:pic>
        <p:nvPicPr>
          <p:cNvPr id="5" name="Picture 4">
            <a:extLst>
              <a:ext uri="{FF2B5EF4-FFF2-40B4-BE49-F238E27FC236}">
                <a16:creationId xmlns:a16="http://schemas.microsoft.com/office/drawing/2014/main" id="{43094A1E-C427-42F5-9570-8BC512B40540}"/>
              </a:ext>
            </a:extLst>
          </p:cNvPr>
          <p:cNvPicPr>
            <a:picLocks noChangeAspect="1"/>
          </p:cNvPicPr>
          <p:nvPr/>
        </p:nvPicPr>
        <p:blipFill>
          <a:blip r:embed="rId3"/>
          <a:stretch>
            <a:fillRect/>
          </a:stretch>
        </p:blipFill>
        <p:spPr>
          <a:xfrm>
            <a:off x="-10934" y="3354304"/>
            <a:ext cx="3902678" cy="3503696"/>
          </a:xfrm>
          <a:prstGeom prst="rect">
            <a:avLst/>
          </a:prstGeom>
        </p:spPr>
      </p:pic>
      <p:pic>
        <p:nvPicPr>
          <p:cNvPr id="2050" name="Picture 2" descr="Image result for Utah Olympic Park Bobsledding">
            <a:extLst>
              <a:ext uri="{FF2B5EF4-FFF2-40B4-BE49-F238E27FC236}">
                <a16:creationId xmlns:a16="http://schemas.microsoft.com/office/drawing/2014/main" id="{17A4AE3B-179F-402E-93ED-CDA1ABCED6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7150" y="4960350"/>
            <a:ext cx="1972232" cy="18976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6089FC3A-EFAA-432E-8B75-189A462440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7150" y="2610306"/>
            <a:ext cx="1972232" cy="21356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76A5966-4BCE-4780-8ABF-E2D93A89D481}"/>
              </a:ext>
            </a:extLst>
          </p:cNvPr>
          <p:cNvPicPr>
            <a:picLocks noChangeAspect="1"/>
          </p:cNvPicPr>
          <p:nvPr/>
        </p:nvPicPr>
        <p:blipFill>
          <a:blip r:embed="rId6"/>
          <a:stretch>
            <a:fillRect/>
          </a:stretch>
        </p:blipFill>
        <p:spPr>
          <a:xfrm>
            <a:off x="6212619" y="4960350"/>
            <a:ext cx="2319131" cy="1853778"/>
          </a:xfrm>
          <a:prstGeom prst="rect">
            <a:avLst/>
          </a:prstGeom>
        </p:spPr>
      </p:pic>
      <p:pic>
        <p:nvPicPr>
          <p:cNvPr id="13" name="Picture 2" descr="Image result for Summer Activities at Olympic Park Utah">
            <a:extLst>
              <a:ext uri="{FF2B5EF4-FFF2-40B4-BE49-F238E27FC236}">
                <a16:creationId xmlns:a16="http://schemas.microsoft.com/office/drawing/2014/main" id="{C8D39821-85A2-4C19-A49B-979C8DFD05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38677" y="2610306"/>
            <a:ext cx="2651222" cy="21639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CCBB8C2-219C-4670-A861-8058C1F9B3AD}"/>
              </a:ext>
            </a:extLst>
          </p:cNvPr>
          <p:cNvPicPr>
            <a:picLocks noChangeAspect="1"/>
          </p:cNvPicPr>
          <p:nvPr/>
        </p:nvPicPr>
        <p:blipFill>
          <a:blip r:embed="rId8"/>
          <a:stretch>
            <a:fillRect/>
          </a:stretch>
        </p:blipFill>
        <p:spPr>
          <a:xfrm>
            <a:off x="6001746" y="2610306"/>
            <a:ext cx="2530004" cy="2135616"/>
          </a:xfrm>
          <a:prstGeom prst="rect">
            <a:avLst/>
          </a:prstGeom>
        </p:spPr>
      </p:pic>
      <p:pic>
        <p:nvPicPr>
          <p:cNvPr id="14" name="Picture 13">
            <a:extLst>
              <a:ext uri="{FF2B5EF4-FFF2-40B4-BE49-F238E27FC236}">
                <a16:creationId xmlns:a16="http://schemas.microsoft.com/office/drawing/2014/main" id="{8161FADF-B9B5-41FF-B3F3-514628C5563D}"/>
              </a:ext>
            </a:extLst>
          </p:cNvPr>
          <p:cNvPicPr>
            <a:picLocks noChangeAspect="1"/>
          </p:cNvPicPr>
          <p:nvPr/>
        </p:nvPicPr>
        <p:blipFill>
          <a:blip r:embed="rId9"/>
          <a:stretch>
            <a:fillRect/>
          </a:stretch>
        </p:blipFill>
        <p:spPr>
          <a:xfrm>
            <a:off x="8886743" y="4916476"/>
            <a:ext cx="2504302" cy="1897651"/>
          </a:xfrm>
          <a:prstGeom prst="rect">
            <a:avLst/>
          </a:prstGeom>
        </p:spPr>
      </p:pic>
    </p:spTree>
    <p:extLst>
      <p:ext uri="{BB962C8B-B14F-4D97-AF65-F5344CB8AC3E}">
        <p14:creationId xmlns:p14="http://schemas.microsoft.com/office/powerpoint/2010/main" val="4020489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594B-A445-4561-87CD-1A603D521DA1}"/>
              </a:ext>
            </a:extLst>
          </p:cNvPr>
          <p:cNvSpPr>
            <a:spLocks noGrp="1"/>
          </p:cNvSpPr>
          <p:nvPr>
            <p:ph type="title"/>
          </p:nvPr>
        </p:nvSpPr>
        <p:spPr>
          <a:xfrm>
            <a:off x="831850" y="1"/>
            <a:ext cx="10515600" cy="660399"/>
          </a:xfrm>
        </p:spPr>
        <p:txBody>
          <a:bodyPr>
            <a:normAutofit/>
          </a:bodyPr>
          <a:lstStyle/>
          <a:p>
            <a:r>
              <a:rPr lang="en-US" sz="3200" b="1" dirty="0"/>
              <a:t>                                 High West Distillery Tour</a:t>
            </a:r>
            <a:endParaRPr lang="en-US" sz="3200" dirty="0"/>
          </a:p>
        </p:txBody>
      </p:sp>
      <p:sp>
        <p:nvSpPr>
          <p:cNvPr id="3" name="Text Placeholder 2">
            <a:extLst>
              <a:ext uri="{FF2B5EF4-FFF2-40B4-BE49-F238E27FC236}">
                <a16:creationId xmlns:a16="http://schemas.microsoft.com/office/drawing/2014/main" id="{51B4B865-87D0-4150-B45D-DDF588D2B889}"/>
              </a:ext>
            </a:extLst>
          </p:cNvPr>
          <p:cNvSpPr>
            <a:spLocks noGrp="1"/>
          </p:cNvSpPr>
          <p:nvPr>
            <p:ph type="body" idx="1"/>
          </p:nvPr>
        </p:nvSpPr>
        <p:spPr>
          <a:xfrm>
            <a:off x="-1" y="812801"/>
            <a:ext cx="12192001" cy="2508832"/>
          </a:xfrm>
        </p:spPr>
        <p:txBody>
          <a:bodyPr>
            <a:normAutofit/>
          </a:bodyPr>
          <a:lstStyle/>
          <a:p>
            <a:pPr algn="l"/>
            <a:r>
              <a:rPr lang="en-US" b="1" dirty="0">
                <a:solidFill>
                  <a:schemeClr val="tx1"/>
                </a:solidFill>
              </a:rPr>
              <a:t>High West Whiskey is a premium whiskey distilled about a half hour east of Park City in a beautiful mountain setting.  It is a great place to have lunch and combine that with tour of the distillery, which is offered Thursday – Sunday at 11:30 am, 1:00 pm and 2:30 pm.  It is a complimentary tour.  They do offer and charge for an optional whiskey flight.  Because of Covid, currently they are only offering a Sensory Tour.  However, the tour group size is small, and  I expect that tours will begin shortly and should be available this summer.  Since space is limited, call ahead at 435-649-8300 to reserve spots.</a:t>
            </a:r>
            <a:endParaRPr lang="en-US" b="0" i="0" dirty="0">
              <a:solidFill>
                <a:srgbClr val="423E42"/>
              </a:solidFill>
              <a:effectLst/>
              <a:latin typeface="BatonTurbo-Regular"/>
            </a:endParaRPr>
          </a:p>
          <a:p>
            <a:pPr algn="l">
              <a:buFont typeface="Arial" panose="020B0604020202020204" pitchFamily="34" charset="0"/>
              <a:buChar char="•"/>
            </a:pPr>
            <a:endParaRPr lang="en-US" b="0" i="0" dirty="0">
              <a:solidFill>
                <a:srgbClr val="423E42"/>
              </a:solidFill>
              <a:effectLst/>
              <a:latin typeface="BatonTurbo-Regular"/>
            </a:endParaRPr>
          </a:p>
        </p:txBody>
      </p:sp>
      <p:pic>
        <p:nvPicPr>
          <p:cNvPr id="9" name="Picture 8">
            <a:extLst>
              <a:ext uri="{FF2B5EF4-FFF2-40B4-BE49-F238E27FC236}">
                <a16:creationId xmlns:a16="http://schemas.microsoft.com/office/drawing/2014/main" id="{8A78AC56-0497-4623-86D2-50090E9CC77E}"/>
              </a:ext>
            </a:extLst>
          </p:cNvPr>
          <p:cNvPicPr>
            <a:picLocks noChangeAspect="1"/>
          </p:cNvPicPr>
          <p:nvPr/>
        </p:nvPicPr>
        <p:blipFill>
          <a:blip r:embed="rId2"/>
          <a:stretch>
            <a:fillRect/>
          </a:stretch>
        </p:blipFill>
        <p:spPr>
          <a:xfrm>
            <a:off x="944278" y="3321633"/>
            <a:ext cx="4122777" cy="3489743"/>
          </a:xfrm>
          <a:prstGeom prst="rect">
            <a:avLst/>
          </a:prstGeom>
        </p:spPr>
      </p:pic>
      <p:pic>
        <p:nvPicPr>
          <p:cNvPr id="3074" name="Picture 2" descr="Image result for high west distillery">
            <a:extLst>
              <a:ext uri="{FF2B5EF4-FFF2-40B4-BE49-F238E27FC236}">
                <a16:creationId xmlns:a16="http://schemas.microsoft.com/office/drawing/2014/main" id="{048E2A61-F454-41A0-B8F9-C53F13F27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550" y="3428999"/>
            <a:ext cx="4457700" cy="3158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893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03F6F-B9DF-46C2-9CF7-30F07A650F79}"/>
              </a:ext>
            </a:extLst>
          </p:cNvPr>
          <p:cNvSpPr>
            <a:spLocks noGrp="1"/>
          </p:cNvSpPr>
          <p:nvPr>
            <p:ph type="title"/>
          </p:nvPr>
        </p:nvSpPr>
        <p:spPr>
          <a:xfrm>
            <a:off x="2804583" y="84668"/>
            <a:ext cx="10515600" cy="736600"/>
          </a:xfrm>
        </p:spPr>
        <p:txBody>
          <a:bodyPr>
            <a:normAutofit/>
          </a:bodyPr>
          <a:lstStyle/>
          <a:p>
            <a:r>
              <a:rPr lang="en-US" sz="3600" b="1" dirty="0">
                <a:latin typeface="+mn-lt"/>
              </a:rPr>
              <a:t>Mirror Lake Self Driving Tour</a:t>
            </a:r>
            <a:endParaRPr lang="en-US" b="1" dirty="0">
              <a:latin typeface="+mn-lt"/>
            </a:endParaRPr>
          </a:p>
        </p:txBody>
      </p:sp>
      <p:sp>
        <p:nvSpPr>
          <p:cNvPr id="3" name="Text Placeholder 2">
            <a:extLst>
              <a:ext uri="{FF2B5EF4-FFF2-40B4-BE49-F238E27FC236}">
                <a16:creationId xmlns:a16="http://schemas.microsoft.com/office/drawing/2014/main" id="{72E6EDCF-C194-4FE2-843F-138C3B4C9EF9}"/>
              </a:ext>
            </a:extLst>
          </p:cNvPr>
          <p:cNvSpPr>
            <a:spLocks noGrp="1"/>
          </p:cNvSpPr>
          <p:nvPr>
            <p:ph type="body" idx="1"/>
          </p:nvPr>
        </p:nvSpPr>
        <p:spPr>
          <a:xfrm>
            <a:off x="60961" y="821268"/>
            <a:ext cx="12131040" cy="1500187"/>
          </a:xfrm>
        </p:spPr>
        <p:txBody>
          <a:bodyPr>
            <a:noAutofit/>
          </a:bodyPr>
          <a:lstStyle/>
          <a:p>
            <a:r>
              <a:rPr lang="en-US" sz="2000" b="1" dirty="0">
                <a:solidFill>
                  <a:schemeClr val="tx1"/>
                </a:solidFill>
              </a:rPr>
              <a:t>One of the most scenic drives in Utah is the Mirror Lake scenic drive.   </a:t>
            </a:r>
            <a:r>
              <a:rPr lang="en-US" sz="2000" b="1" i="0" dirty="0">
                <a:solidFill>
                  <a:schemeClr val="tx1"/>
                </a:solidFill>
                <a:effectLst/>
                <a:cs typeface="Calibri" panose="020F0502020204030204" pitchFamily="34" charset="0"/>
              </a:rPr>
              <a:t>It begins in </a:t>
            </a:r>
            <a:r>
              <a:rPr lang="en-US" sz="2000" b="1" i="0" u="none" strike="noStrike" dirty="0">
                <a:solidFill>
                  <a:schemeClr val="tx1"/>
                </a:solidFill>
                <a:effectLst/>
                <a:cs typeface="Calibri" panose="020F0502020204030204" pitchFamily="34" charset="0"/>
                <a:hlinkClick r:id="rId2">
                  <a:extLst>
                    <a:ext uri="{A12FA001-AC4F-418D-AE19-62706E023703}">
                      <ahyp:hlinkClr xmlns:ahyp="http://schemas.microsoft.com/office/drawing/2018/hyperlinkcolor" val="tx"/>
                    </a:ext>
                  </a:extLst>
                </a:hlinkClick>
              </a:rPr>
              <a:t>Kamas</a:t>
            </a:r>
            <a:r>
              <a:rPr lang="en-US" sz="2000" b="1" i="0" dirty="0">
                <a:solidFill>
                  <a:schemeClr val="tx1"/>
                </a:solidFill>
                <a:effectLst/>
                <a:cs typeface="Calibri" panose="020F0502020204030204" pitchFamily="34" charset="0"/>
              </a:rPr>
              <a:t>, Utah and ascends high into the Uinta Mountains cresting at 10,715 feet at </a:t>
            </a:r>
            <a:r>
              <a:rPr lang="en-US" sz="2000" b="1" i="0" u="none" strike="noStrike" dirty="0">
                <a:solidFill>
                  <a:schemeClr val="tx1"/>
                </a:solidFill>
                <a:effectLst/>
                <a:cs typeface="Calibri" panose="020F0502020204030204" pitchFamily="34" charset="0"/>
                <a:hlinkClick r:id="rId3">
                  <a:extLst>
                    <a:ext uri="{A12FA001-AC4F-418D-AE19-62706E023703}">
                      <ahyp:hlinkClr xmlns:ahyp="http://schemas.microsoft.com/office/drawing/2018/hyperlinkcolor" val="tx"/>
                    </a:ext>
                  </a:extLst>
                </a:hlinkClick>
              </a:rPr>
              <a:t>Bald Mountain Pass</a:t>
            </a:r>
            <a:r>
              <a:rPr lang="en-US" sz="2000" b="1" i="0" dirty="0">
                <a:solidFill>
                  <a:schemeClr val="tx1"/>
                </a:solidFill>
                <a:effectLst/>
                <a:cs typeface="Calibri" panose="020F0502020204030204" pitchFamily="34" charset="0"/>
              </a:rPr>
              <a:t>, and then descends past Mirror Lake.   I recommend stopping to see Provo Falls </a:t>
            </a:r>
            <a:r>
              <a:rPr lang="en-US" sz="2000" b="1" dirty="0">
                <a:solidFill>
                  <a:schemeClr val="tx1"/>
                </a:solidFill>
                <a:cs typeface="Calibri" panose="020F0502020204030204" pitchFamily="34" charset="0"/>
              </a:rPr>
              <a:t>on the way.  Mirror Lake is a great site for a picnic.  There are many hiking trails.  </a:t>
            </a:r>
            <a:r>
              <a:rPr lang="en-US" sz="2000" b="1" i="0" dirty="0">
                <a:solidFill>
                  <a:schemeClr val="tx1"/>
                </a:solidFill>
                <a:effectLst/>
                <a:cs typeface="Calibri" panose="020F0502020204030204" pitchFamily="34" charset="0"/>
              </a:rPr>
              <a:t>The </a:t>
            </a:r>
            <a:r>
              <a:rPr lang="en-US" sz="2000" b="1" dirty="0">
                <a:solidFill>
                  <a:schemeClr val="tx1"/>
                </a:solidFill>
                <a:cs typeface="Calibri" panose="020F0502020204030204" pitchFamily="34" charset="0"/>
              </a:rPr>
              <a:t>drive continues into Evanston, Wyoming, but I recommend returning on the same route from Mirror Lake.  A nice place for lunch is the </a:t>
            </a:r>
            <a:r>
              <a:rPr lang="en-US" sz="2000" b="1" dirty="0" err="1">
                <a:solidFill>
                  <a:schemeClr val="tx1"/>
                </a:solidFill>
                <a:cs typeface="Calibri" panose="020F0502020204030204" pitchFamily="34" charset="0"/>
              </a:rPr>
              <a:t>Dejoria</a:t>
            </a:r>
            <a:r>
              <a:rPr lang="en-US" sz="2000" b="1" dirty="0">
                <a:solidFill>
                  <a:schemeClr val="tx1"/>
                </a:solidFill>
                <a:cs typeface="Calibri" panose="020F0502020204030204" pitchFamily="34" charset="0"/>
              </a:rPr>
              <a:t> Center in Kamas.  Good chance of seeing a moose on this drive.</a:t>
            </a:r>
            <a:endParaRPr lang="en-US" b="1" dirty="0">
              <a:solidFill>
                <a:schemeClr val="tx1"/>
              </a:solidFill>
              <a:cs typeface="Calibri" panose="020F0502020204030204" pitchFamily="34" charset="0"/>
            </a:endParaRPr>
          </a:p>
        </p:txBody>
      </p:sp>
      <p:pic>
        <p:nvPicPr>
          <p:cNvPr id="5" name="Picture 4">
            <a:extLst>
              <a:ext uri="{FF2B5EF4-FFF2-40B4-BE49-F238E27FC236}">
                <a16:creationId xmlns:a16="http://schemas.microsoft.com/office/drawing/2014/main" id="{C6D26442-8781-42E8-A254-CC37FFDD5A51}"/>
              </a:ext>
            </a:extLst>
          </p:cNvPr>
          <p:cNvPicPr>
            <a:picLocks noChangeAspect="1"/>
          </p:cNvPicPr>
          <p:nvPr/>
        </p:nvPicPr>
        <p:blipFill>
          <a:blip r:embed="rId4"/>
          <a:stretch>
            <a:fillRect/>
          </a:stretch>
        </p:blipFill>
        <p:spPr>
          <a:xfrm>
            <a:off x="262131" y="4467458"/>
            <a:ext cx="4014651" cy="2522574"/>
          </a:xfrm>
          <a:prstGeom prst="rect">
            <a:avLst/>
          </a:prstGeom>
        </p:spPr>
      </p:pic>
      <p:pic>
        <p:nvPicPr>
          <p:cNvPr id="7" name="Picture 6">
            <a:extLst>
              <a:ext uri="{FF2B5EF4-FFF2-40B4-BE49-F238E27FC236}">
                <a16:creationId xmlns:a16="http://schemas.microsoft.com/office/drawing/2014/main" id="{92BAD3AE-35EB-4F76-9BBF-67F02ACDD7C9}"/>
              </a:ext>
            </a:extLst>
          </p:cNvPr>
          <p:cNvPicPr>
            <a:picLocks noChangeAspect="1"/>
          </p:cNvPicPr>
          <p:nvPr/>
        </p:nvPicPr>
        <p:blipFill>
          <a:blip r:embed="rId5"/>
          <a:stretch>
            <a:fillRect/>
          </a:stretch>
        </p:blipFill>
        <p:spPr>
          <a:xfrm>
            <a:off x="323092" y="2505431"/>
            <a:ext cx="3953690" cy="1875216"/>
          </a:xfrm>
          <a:prstGeom prst="rect">
            <a:avLst/>
          </a:prstGeom>
        </p:spPr>
      </p:pic>
      <p:pic>
        <p:nvPicPr>
          <p:cNvPr id="9" name="Picture 8">
            <a:extLst>
              <a:ext uri="{FF2B5EF4-FFF2-40B4-BE49-F238E27FC236}">
                <a16:creationId xmlns:a16="http://schemas.microsoft.com/office/drawing/2014/main" id="{50A2F519-66FC-424E-A5FB-B0F6002ADD67}"/>
              </a:ext>
            </a:extLst>
          </p:cNvPr>
          <p:cNvPicPr>
            <a:picLocks noChangeAspect="1"/>
          </p:cNvPicPr>
          <p:nvPr/>
        </p:nvPicPr>
        <p:blipFill>
          <a:blip r:embed="rId6"/>
          <a:stretch>
            <a:fillRect/>
          </a:stretch>
        </p:blipFill>
        <p:spPr>
          <a:xfrm>
            <a:off x="8062383" y="2724563"/>
            <a:ext cx="3691640" cy="3312169"/>
          </a:xfrm>
          <a:prstGeom prst="rect">
            <a:avLst/>
          </a:prstGeom>
        </p:spPr>
      </p:pic>
      <p:pic>
        <p:nvPicPr>
          <p:cNvPr id="11" name="Picture 10">
            <a:extLst>
              <a:ext uri="{FF2B5EF4-FFF2-40B4-BE49-F238E27FC236}">
                <a16:creationId xmlns:a16="http://schemas.microsoft.com/office/drawing/2014/main" id="{9FBBAE84-0C2A-4745-9AB6-69A0EF104429}"/>
              </a:ext>
            </a:extLst>
          </p:cNvPr>
          <p:cNvPicPr>
            <a:picLocks noChangeAspect="1"/>
          </p:cNvPicPr>
          <p:nvPr/>
        </p:nvPicPr>
        <p:blipFill>
          <a:blip r:embed="rId7"/>
          <a:stretch>
            <a:fillRect/>
          </a:stretch>
        </p:blipFill>
        <p:spPr>
          <a:xfrm>
            <a:off x="4679203" y="2689206"/>
            <a:ext cx="3085338" cy="3615800"/>
          </a:xfrm>
          <a:prstGeom prst="rect">
            <a:avLst/>
          </a:prstGeom>
        </p:spPr>
      </p:pic>
    </p:spTree>
    <p:extLst>
      <p:ext uri="{BB962C8B-B14F-4D97-AF65-F5344CB8AC3E}">
        <p14:creationId xmlns:p14="http://schemas.microsoft.com/office/powerpoint/2010/main" val="1045861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C4F5A-D990-40D4-ABAB-480C23904380}"/>
              </a:ext>
            </a:extLst>
          </p:cNvPr>
          <p:cNvSpPr>
            <a:spLocks noGrp="1"/>
          </p:cNvSpPr>
          <p:nvPr>
            <p:ph type="title"/>
          </p:nvPr>
        </p:nvSpPr>
        <p:spPr>
          <a:xfrm>
            <a:off x="648970" y="472259"/>
            <a:ext cx="10515600" cy="592182"/>
          </a:xfrm>
        </p:spPr>
        <p:txBody>
          <a:bodyPr>
            <a:normAutofit fontScale="90000"/>
          </a:bodyPr>
          <a:lstStyle/>
          <a:p>
            <a:r>
              <a:rPr lang="en-US" sz="3600" b="1" dirty="0">
                <a:latin typeface="+mn-lt"/>
              </a:rPr>
              <a:t>              Tabernacle Choir Thursday Night Practice </a:t>
            </a:r>
            <a:br>
              <a:rPr lang="en-US" sz="3600" b="1" dirty="0">
                <a:latin typeface="+mn-lt"/>
              </a:rPr>
            </a:br>
            <a:r>
              <a:rPr lang="en-US" sz="3600" b="1" dirty="0">
                <a:latin typeface="+mn-lt"/>
              </a:rPr>
              <a:t>                        and Sunday Performance</a:t>
            </a:r>
            <a:endParaRPr lang="en-US" dirty="0"/>
          </a:p>
        </p:txBody>
      </p:sp>
      <p:sp>
        <p:nvSpPr>
          <p:cNvPr id="3" name="Text Placeholder 2">
            <a:extLst>
              <a:ext uri="{FF2B5EF4-FFF2-40B4-BE49-F238E27FC236}">
                <a16:creationId xmlns:a16="http://schemas.microsoft.com/office/drawing/2014/main" id="{CE6E70D7-19FD-43CD-9D1C-10D3C8FD7196}"/>
              </a:ext>
            </a:extLst>
          </p:cNvPr>
          <p:cNvSpPr>
            <a:spLocks noGrp="1"/>
          </p:cNvSpPr>
          <p:nvPr>
            <p:ph type="body" idx="1"/>
          </p:nvPr>
        </p:nvSpPr>
        <p:spPr>
          <a:xfrm>
            <a:off x="0" y="1297623"/>
            <a:ext cx="12070080" cy="2131377"/>
          </a:xfrm>
        </p:spPr>
        <p:txBody>
          <a:bodyPr>
            <a:normAutofit fontScale="70000" lnSpcReduction="20000"/>
          </a:bodyPr>
          <a:lstStyle/>
          <a:p>
            <a:pPr algn="l"/>
            <a:r>
              <a:rPr lang="en-US" b="1" dirty="0">
                <a:solidFill>
                  <a:schemeClr val="tx1"/>
                </a:solidFill>
              </a:rPr>
              <a:t>You have two options to see the Tabernacle Choir.   Both are currently suspended because of Covid, but hopefully will be open to the public this summer.</a:t>
            </a:r>
          </a:p>
          <a:p>
            <a:pPr algn="l"/>
            <a:r>
              <a:rPr lang="en-US" b="1" dirty="0">
                <a:solidFill>
                  <a:schemeClr val="tx1"/>
                </a:solidFill>
              </a:rPr>
              <a:t> One, If you have the time Sunday morning, seeing the Tabernacle Choir perform is amazing. There is a live broadcast of “Music and the Spoken Word” which features the Tabernacle Choir on </a:t>
            </a:r>
            <a:r>
              <a:rPr lang="en-US" b="1" i="0" dirty="0">
                <a:solidFill>
                  <a:srgbClr val="333333"/>
                </a:solidFill>
                <a:effectLst/>
                <a:latin typeface="Roboto"/>
              </a:rPr>
              <a:t>Sunday mornings at 9:30 am.  It is held at the Conference Center in the summer and parking is free on Sundays.  </a:t>
            </a:r>
            <a:r>
              <a:rPr lang="en-US" sz="2600" b="1" i="0" dirty="0">
                <a:solidFill>
                  <a:srgbClr val="333333"/>
                </a:solidFill>
                <a:effectLst/>
              </a:rPr>
              <a:t>Admission is free. Doors open to the public at 8:30 a.m., and guests should be seated by 9:15 a.m., when the doors are closed. The broadcast is 30 minutes in length and ends at 10:00 a.m. If you are flying out of the Salt Lake Airport, try to schedule a flight out after 1:00 pm. </a:t>
            </a:r>
          </a:p>
          <a:p>
            <a:pPr algn="l"/>
            <a:r>
              <a:rPr lang="en-US" sz="2600" b="1" dirty="0">
                <a:solidFill>
                  <a:srgbClr val="333333"/>
                </a:solidFill>
              </a:rPr>
              <a:t>The second opportunity is to see them is when they practice on Thursday Night, 7:30-9:30 pm </a:t>
            </a:r>
            <a:endParaRPr lang="en-US" sz="2600" b="1" i="0" dirty="0">
              <a:solidFill>
                <a:srgbClr val="333333"/>
              </a:solidFill>
              <a:effectLst/>
            </a:endParaRPr>
          </a:p>
          <a:p>
            <a:pPr algn="l"/>
            <a:endParaRPr lang="en-US" sz="2600" b="1" i="0" dirty="0">
              <a:solidFill>
                <a:srgbClr val="333333"/>
              </a:solidFill>
              <a:effectLst/>
            </a:endParaRPr>
          </a:p>
          <a:p>
            <a:pPr algn="l"/>
            <a:endParaRPr lang="en-US" sz="2600" b="1" i="0" dirty="0">
              <a:solidFill>
                <a:srgbClr val="333333"/>
              </a:solidFill>
              <a:effectLst/>
            </a:endParaRPr>
          </a:p>
          <a:p>
            <a:endParaRPr lang="en-US" b="1" dirty="0">
              <a:solidFill>
                <a:schemeClr val="tx1"/>
              </a:solidFill>
            </a:endParaRPr>
          </a:p>
        </p:txBody>
      </p:sp>
      <p:pic>
        <p:nvPicPr>
          <p:cNvPr id="4098" name="Picture 2" descr="Image result for tabernacle choir schedule">
            <a:extLst>
              <a:ext uri="{FF2B5EF4-FFF2-40B4-BE49-F238E27FC236}">
                <a16:creationId xmlns:a16="http://schemas.microsoft.com/office/drawing/2014/main" id="{FDA86828-0B29-4BE8-AA74-F8CF3C1EF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268" y="3514725"/>
            <a:ext cx="5708287" cy="3279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128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212FB-D659-45C5-9428-98F60E96606B}"/>
              </a:ext>
            </a:extLst>
          </p:cNvPr>
          <p:cNvSpPr>
            <a:spLocks noGrp="1"/>
          </p:cNvSpPr>
          <p:nvPr>
            <p:ph type="title"/>
          </p:nvPr>
        </p:nvSpPr>
        <p:spPr>
          <a:xfrm>
            <a:off x="177800" y="0"/>
            <a:ext cx="12014200" cy="558799"/>
          </a:xfrm>
        </p:spPr>
        <p:txBody>
          <a:bodyPr>
            <a:normAutofit/>
          </a:bodyPr>
          <a:lstStyle/>
          <a:p>
            <a:r>
              <a:rPr lang="en-US" sz="3200" b="1">
                <a:latin typeface="+mn-lt"/>
              </a:rPr>
              <a:t> Sample </a:t>
            </a:r>
            <a:r>
              <a:rPr lang="en-US" sz="3200" b="1" dirty="0">
                <a:latin typeface="+mn-lt"/>
              </a:rPr>
              <a:t>Itinerary To Visit the Five National Parks in Southern Utah</a:t>
            </a:r>
          </a:p>
        </p:txBody>
      </p:sp>
      <p:sp>
        <p:nvSpPr>
          <p:cNvPr id="3" name="Text Placeholder 2">
            <a:extLst>
              <a:ext uri="{FF2B5EF4-FFF2-40B4-BE49-F238E27FC236}">
                <a16:creationId xmlns:a16="http://schemas.microsoft.com/office/drawing/2014/main" id="{4B7E4859-5B30-4C4A-885A-285621308689}"/>
              </a:ext>
            </a:extLst>
          </p:cNvPr>
          <p:cNvSpPr>
            <a:spLocks noGrp="1"/>
          </p:cNvSpPr>
          <p:nvPr>
            <p:ph type="body" idx="1"/>
          </p:nvPr>
        </p:nvSpPr>
        <p:spPr>
          <a:xfrm>
            <a:off x="177799" y="558799"/>
            <a:ext cx="12014199" cy="6209863"/>
          </a:xfrm>
        </p:spPr>
        <p:txBody>
          <a:bodyPr>
            <a:normAutofit fontScale="85000" lnSpcReduction="20000"/>
          </a:bodyPr>
          <a:lstStyle/>
          <a:p>
            <a:pPr marL="0" marR="0">
              <a:lnSpc>
                <a:spcPct val="107000"/>
              </a:lnSpc>
              <a:spcBef>
                <a:spcPts val="0"/>
              </a:spcBef>
              <a:spcAft>
                <a:spcPts val="0"/>
              </a:spcAft>
            </a:pP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is a summary of a five-day trip, day by day, to see five National Parks in Southern Utah, which are referred to now as the Mighty Five.  If you are renting a car, an all-wheel or four-wheel drive vehicle is not necessary, however there are a number of off-road places that you may want to visit along this route.  If you are short on time, just do the Moab two or three-day tour.   Five days is the minimum I would recommend to see all the parks.  </a:t>
            </a:r>
            <a:r>
              <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rPr>
              <a:t>(I wrote this before our scheduled Mini-Reunion last year).</a:t>
            </a:r>
            <a:endPar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hope you have a Senior Pass for free access to the National Parks.  If not, you should consider getting either the Lifetime Senior Pass or the Annual Senior Pass.   Even if you only plan on visiting just one National Park, it is worth getting Annual Senior Pass.  Go here for information:  </a:t>
            </a:r>
            <a:r>
              <a:rPr lang="en-US"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tooltip="Goes to National Park Pass Website">
                  <a:extLst>
                    <a:ext uri="{A12FA001-AC4F-418D-AE19-62706E023703}">
                      <ahyp:hlinkClr xmlns:ahyp="http://schemas.microsoft.com/office/drawing/2018/hyperlinkcolor" val="tx"/>
                    </a:ext>
                  </a:extLst>
                </a:hlinkClick>
              </a:rPr>
              <a:t>Senior Pass Info</a:t>
            </a: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These Senior Passes are for you and three others in the vehicle.  </a:t>
            </a:r>
            <a:b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Along this trip there are at least five Utah state parks you may also want to visit as well.  Consider purchasing a Senior Utah State Park Pass.  </a:t>
            </a:r>
            <a:r>
              <a:rPr lang="en-US"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Utah State Park Senior Pass</a:t>
            </a: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Vicki and I did this trip about ten years ago with my Uncle and Aunt.  After the Sonoma mini-reunion, I went with Jim(H-1) and Doreen Mohney on this trip.    I also went with Bill(H-1) and Loraine Hendrich on a two-day Moab tour.  It is a great trip to take with another couple.</a:t>
            </a:r>
          </a:p>
          <a:p>
            <a:pPr marL="0" marR="0">
              <a:lnSpc>
                <a:spcPct val="107000"/>
              </a:lnSpc>
              <a:spcBef>
                <a:spcPts val="0"/>
              </a:spcBef>
              <a:spcAft>
                <a:spcPts val="800"/>
              </a:spcAft>
            </a:pP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trip leaves the Grand Summit, goes to Moab for two nights to see Arches, Canyonlands and Dead Horse Point State Park.  You may want to spend another day in Moab.  The third day is spent traveling Scenic Byway 12 from near Moab through Capitol Reef National Park toward Bryce National Park.  The last two days are touring Bryce Canyon and Zion National Parks.  If you are planning on taking the trip before the Mini-reunion, the trip will be quite similar if you start at Zion’s and end up in Moab.  One consideration is booking rooms early.</a:t>
            </a:r>
          </a:p>
          <a:p>
            <a:endParaRPr lang="en-US" dirty="0"/>
          </a:p>
        </p:txBody>
      </p:sp>
    </p:spTree>
    <p:extLst>
      <p:ext uri="{BB962C8B-B14F-4D97-AF65-F5344CB8AC3E}">
        <p14:creationId xmlns:p14="http://schemas.microsoft.com/office/powerpoint/2010/main" val="599631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B91350-4A47-4DD1-9FFF-658C9CE190EB}"/>
              </a:ext>
            </a:extLst>
          </p:cNvPr>
          <p:cNvPicPr/>
          <p:nvPr/>
        </p:nvPicPr>
        <p:blipFill>
          <a:blip r:embed="rId2"/>
          <a:stretch>
            <a:fillRect/>
          </a:stretch>
        </p:blipFill>
        <p:spPr>
          <a:xfrm>
            <a:off x="3090042" y="0"/>
            <a:ext cx="6726620" cy="6858000"/>
          </a:xfrm>
          <a:prstGeom prst="rect">
            <a:avLst/>
          </a:prstGeom>
        </p:spPr>
      </p:pic>
    </p:spTree>
    <p:extLst>
      <p:ext uri="{BB962C8B-B14F-4D97-AF65-F5344CB8AC3E}">
        <p14:creationId xmlns:p14="http://schemas.microsoft.com/office/powerpoint/2010/main" val="3393457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A4A52A-AB21-460E-9087-055025308A60}"/>
              </a:ext>
            </a:extLst>
          </p:cNvPr>
          <p:cNvSpPr txBox="1"/>
          <p:nvPr/>
        </p:nvSpPr>
        <p:spPr>
          <a:xfrm>
            <a:off x="120869" y="0"/>
            <a:ext cx="11950262" cy="6515373"/>
          </a:xfrm>
          <a:prstGeom prst="rect">
            <a:avLst/>
          </a:prstGeom>
          <a:noFill/>
        </p:spPr>
        <p:txBody>
          <a:bodyPr wrap="square">
            <a:spAutoFit/>
          </a:bodyPr>
          <a:lstStyle/>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Following is my recommendation of a day-by-day trip scenario. </a:t>
            </a:r>
          </a:p>
          <a:p>
            <a:pPr marL="0" marR="0">
              <a:lnSpc>
                <a:spcPct val="107000"/>
              </a:lnSpc>
              <a:spcBef>
                <a:spcPts val="0"/>
              </a:spcBef>
              <a:spcAft>
                <a:spcPts val="800"/>
              </a:spcAft>
            </a:pPr>
            <a:br>
              <a:rPr lang="en-US" sz="2400" b="1" dirty="0">
                <a:effectLst/>
                <a:latin typeface="Calibri" panose="020F0502020204030204" pitchFamily="34" charset="0"/>
                <a:ea typeface="Calibri" panose="020F0502020204030204" pitchFamily="34" charset="0"/>
                <a:cs typeface="Times New Roman" panose="02020603050405020304" pitchFamily="18" charset="0"/>
              </a:rPr>
            </a:br>
            <a:r>
              <a:rPr lang="en-US" sz="2400" b="1" dirty="0">
                <a:effectLst/>
                <a:latin typeface="Calibri" panose="020F0502020204030204" pitchFamily="34" charset="0"/>
                <a:ea typeface="Calibri" panose="020F0502020204030204" pitchFamily="34" charset="0"/>
                <a:cs typeface="Times New Roman" panose="02020603050405020304" pitchFamily="18" charset="0"/>
              </a:rPr>
              <a:t>   Moab.  Home of Arches and Canyonlands National Parks and Dead Horse Point State Park.</a:t>
            </a:r>
            <a:br>
              <a:rPr lang="en-US" sz="2400" b="1" dirty="0">
                <a:effectLst/>
                <a:latin typeface="Calibri" panose="020F0502020204030204" pitchFamily="34" charset="0"/>
                <a:ea typeface="Calibri" panose="020F0502020204030204" pitchFamily="34" charset="0"/>
                <a:cs typeface="Times New Roman" panose="02020603050405020304" pitchFamily="18" charset="0"/>
              </a:rPr>
            </a:b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Day One</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My recommendation for a place to stay in Moab is to use Airbnb and get one of the villas or condos by the golf course versus staying at a hotel, especially if traveling with another couple.   </a:t>
            </a: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Driving Directions </a:t>
            </a:r>
            <a:r>
              <a:rPr lang="en-US" sz="24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Go to Google Map Grand Summit to Moab</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If you leave Grand Summit in Park City around 8:30 in the morning, I recommend you stop at Ray’s Tavern in Green River for hamburgers.  I did a Moab golf trip with a friend and his recommendation to stop for lunch here was great.  You should arrive around noon.  Plan on seeing Dead Horse Point and Canyonlands before checking in if you can do a late arrival to your room.  Either site is great in the afternoon to sunset.  </a:t>
            </a: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 good place for dinner that night is the pub/restaurant at the Moab Brewery (</a:t>
            </a:r>
            <a:r>
              <a:rPr lang="en-US" sz="24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Moab Brewery Website</a:t>
            </a:r>
            <a:r>
              <a:rPr lang="en-US" sz="2400" b="1"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507365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21163</TotalTime>
  <Words>2211</Words>
  <Application>Microsoft Office PowerPoint</Application>
  <PresentationFormat>Widescreen</PresentationFormat>
  <Paragraphs>61</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BatonTurbo-Regular</vt:lpstr>
      <vt:lpstr>Calibri</vt:lpstr>
      <vt:lpstr>Calibri Light</vt:lpstr>
      <vt:lpstr>Kanit</vt:lpstr>
      <vt:lpstr>Roboto</vt:lpstr>
      <vt:lpstr>Office Theme</vt:lpstr>
      <vt:lpstr>Recommendations To Do Park City Mini-Reunion </vt:lpstr>
      <vt:lpstr>PowerPoint Presentation</vt:lpstr>
      <vt:lpstr>        Saturday at the Utah Olympic Park (Optional)</vt:lpstr>
      <vt:lpstr>                                 High West Distillery Tour</vt:lpstr>
      <vt:lpstr>Mirror Lake Self Driving Tour</vt:lpstr>
      <vt:lpstr>              Tabernacle Choir Thursday Night Practice                          and Sunday Performance</vt:lpstr>
      <vt:lpstr> Sample Itinerary To Visit the Five National Parks in Southern Utah</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Recommendations To Do Park City Mini-Reunion</dc:title>
  <dc:creator>Vicki Peppler</dc:creator>
  <cp:lastModifiedBy>Scott Peppler</cp:lastModifiedBy>
  <cp:revision>36</cp:revision>
  <dcterms:created xsi:type="dcterms:W3CDTF">2021-03-26T17:32:25Z</dcterms:created>
  <dcterms:modified xsi:type="dcterms:W3CDTF">2021-04-14T23:01:53Z</dcterms:modified>
</cp:coreProperties>
</file>